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5"/>
  </p:notesMasterIdLst>
  <p:sldIdLst>
    <p:sldId id="323" r:id="rId2"/>
    <p:sldId id="335" r:id="rId3"/>
    <p:sldId id="345" r:id="rId4"/>
    <p:sldId id="256" r:id="rId5"/>
    <p:sldId id="334" r:id="rId6"/>
    <p:sldId id="333" r:id="rId7"/>
    <p:sldId id="332" r:id="rId8"/>
    <p:sldId id="261" r:id="rId9"/>
    <p:sldId id="331" r:id="rId10"/>
    <p:sldId id="260" r:id="rId11"/>
    <p:sldId id="324" r:id="rId12"/>
    <p:sldId id="273" r:id="rId13"/>
    <p:sldId id="263" r:id="rId14"/>
    <p:sldId id="264" r:id="rId15"/>
    <p:sldId id="266" r:id="rId16"/>
    <p:sldId id="347" r:id="rId17"/>
    <p:sldId id="267" r:id="rId18"/>
    <p:sldId id="329" r:id="rId19"/>
    <p:sldId id="315" r:id="rId20"/>
    <p:sldId id="269" r:id="rId21"/>
    <p:sldId id="336" r:id="rId22"/>
    <p:sldId id="344" r:id="rId23"/>
    <p:sldId id="270" r:id="rId24"/>
    <p:sldId id="330" r:id="rId25"/>
    <p:sldId id="314" r:id="rId26"/>
    <p:sldId id="272" r:id="rId27"/>
    <p:sldId id="337" r:id="rId28"/>
    <p:sldId id="275" r:id="rId29"/>
    <p:sldId id="276" r:id="rId30"/>
    <p:sldId id="340" r:id="rId31"/>
    <p:sldId id="313" r:id="rId32"/>
    <p:sldId id="277" r:id="rId33"/>
    <p:sldId id="278" r:id="rId34"/>
    <p:sldId id="279" r:id="rId35"/>
    <p:sldId id="283" r:id="rId36"/>
    <p:sldId id="282" r:id="rId37"/>
    <p:sldId id="284" r:id="rId38"/>
    <p:sldId id="285" r:id="rId39"/>
    <p:sldId id="286" r:id="rId40"/>
    <p:sldId id="288" r:id="rId41"/>
    <p:sldId id="289" r:id="rId42"/>
    <p:sldId id="338" r:id="rId43"/>
    <p:sldId id="292" r:id="rId44"/>
    <p:sldId id="291" r:id="rId45"/>
    <p:sldId id="293" r:id="rId46"/>
    <p:sldId id="294" r:id="rId47"/>
    <p:sldId id="296" r:id="rId48"/>
    <p:sldId id="343" r:id="rId49"/>
    <p:sldId id="297" r:id="rId50"/>
    <p:sldId id="298" r:id="rId51"/>
    <p:sldId id="299" r:id="rId52"/>
    <p:sldId id="300" r:id="rId53"/>
    <p:sldId id="339" r:id="rId54"/>
    <p:sldId id="301" r:id="rId55"/>
    <p:sldId id="295" r:id="rId56"/>
    <p:sldId id="316" r:id="rId57"/>
    <p:sldId id="317" r:id="rId58"/>
    <p:sldId id="318" r:id="rId59"/>
    <p:sldId id="319" r:id="rId60"/>
    <p:sldId id="322" r:id="rId61"/>
    <p:sldId id="320" r:id="rId62"/>
    <p:sldId id="342" r:id="rId63"/>
    <p:sldId id="346" r:id="rId64"/>
    <p:sldId id="302" r:id="rId65"/>
    <p:sldId id="303" r:id="rId66"/>
    <p:sldId id="304" r:id="rId67"/>
    <p:sldId id="305" r:id="rId68"/>
    <p:sldId id="306" r:id="rId69"/>
    <p:sldId id="307" r:id="rId70"/>
    <p:sldId id="308" r:id="rId71"/>
    <p:sldId id="309" r:id="rId72"/>
    <p:sldId id="310" r:id="rId73"/>
    <p:sldId id="311" r:id="rId7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EC2F34-323E-44F3-A40E-7910D693CF8B}" type="datetimeFigureOut">
              <a:rPr lang="de-DE" smtClean="0"/>
              <a:t>15.11.2019</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97CB32-7C2D-4977-9DA0-D7480D7485B8}" type="slidenum">
              <a:rPr lang="de-DE" smtClean="0"/>
              <a:t>‹Nr.›</a:t>
            </a:fld>
            <a:endParaRPr lang="de-DE"/>
          </a:p>
        </p:txBody>
      </p:sp>
    </p:spTree>
    <p:extLst>
      <p:ext uri="{BB962C8B-B14F-4D97-AF65-F5344CB8AC3E}">
        <p14:creationId xmlns:p14="http://schemas.microsoft.com/office/powerpoint/2010/main" val="1301233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Notizenplatzhalter 1"/>
          <p:cNvSpPr txBox="1">
            <a:spLocks noGrp="1"/>
          </p:cNvSpPr>
          <p:nvPr>
            <p:ph type="body"/>
          </p:nvPr>
        </p:nvSpPr>
        <p:spPr bwMode="auto">
          <a:xfrm>
            <a:off x="685800" y="609600"/>
            <a:ext cx="7086600"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0"/>
              </a:spcBef>
            </a:pPr>
            <a:endParaRPr lang="de-DE"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Notizenplatzhalter 1"/>
          <p:cNvSpPr txBox="1">
            <a:spLocks noGrp="1"/>
          </p:cNvSpPr>
          <p:nvPr>
            <p:ph type="body"/>
          </p:nvPr>
        </p:nvSpPr>
        <p:spPr bwMode="auto">
          <a:xfrm>
            <a:off x="685800" y="609600"/>
            <a:ext cx="7086600"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0"/>
              </a:spcBef>
            </a:pPr>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Notizenplatzhalter 1"/>
          <p:cNvSpPr txBox="1">
            <a:spLocks noGrp="1"/>
          </p:cNvSpPr>
          <p:nvPr>
            <p:ph type="body"/>
          </p:nvPr>
        </p:nvSpPr>
        <p:spPr bwMode="auto">
          <a:xfrm>
            <a:off x="685800" y="609600"/>
            <a:ext cx="7086600"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0"/>
              </a:spcBef>
            </a:pPr>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5602CAA8-B28C-4B81-9BA4-AFB165328FB8}" type="datetimeFigureOut">
              <a:rPr lang="de-DE" smtClean="0"/>
              <a:t>15.11.2019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90C6B4A-0A0C-43FC-A89D-5EBB971CC61D}" type="slidenum">
              <a:rPr lang="de-DE" smtClean="0"/>
              <a:t>‹Nr.›</a:t>
            </a:fld>
            <a:endParaRPr lang="de-DE"/>
          </a:p>
        </p:txBody>
      </p:sp>
    </p:spTree>
    <p:extLst>
      <p:ext uri="{BB962C8B-B14F-4D97-AF65-F5344CB8AC3E}">
        <p14:creationId xmlns:p14="http://schemas.microsoft.com/office/powerpoint/2010/main" val="1033116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5602CAA8-B28C-4B81-9BA4-AFB165328FB8}" type="datetimeFigureOut">
              <a:rPr lang="de-DE" smtClean="0"/>
              <a:t>15.11.2019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90C6B4A-0A0C-43FC-A89D-5EBB971CC61D}" type="slidenum">
              <a:rPr lang="de-DE" smtClean="0"/>
              <a:t>‹Nr.›</a:t>
            </a:fld>
            <a:endParaRPr lang="de-DE"/>
          </a:p>
        </p:txBody>
      </p:sp>
    </p:spTree>
    <p:extLst>
      <p:ext uri="{BB962C8B-B14F-4D97-AF65-F5344CB8AC3E}">
        <p14:creationId xmlns:p14="http://schemas.microsoft.com/office/powerpoint/2010/main" val="3292308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5602CAA8-B28C-4B81-9BA4-AFB165328FB8}" type="datetimeFigureOut">
              <a:rPr lang="de-DE" smtClean="0"/>
              <a:t>15.11.2019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90C6B4A-0A0C-43FC-A89D-5EBB971CC61D}" type="slidenum">
              <a:rPr lang="de-DE" smtClean="0"/>
              <a:t>‹Nr.›</a:t>
            </a:fld>
            <a:endParaRPr lang="de-DE"/>
          </a:p>
        </p:txBody>
      </p:sp>
    </p:spTree>
    <p:extLst>
      <p:ext uri="{BB962C8B-B14F-4D97-AF65-F5344CB8AC3E}">
        <p14:creationId xmlns:p14="http://schemas.microsoft.com/office/powerpoint/2010/main" val="9842726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Content">
    <p:spTree>
      <p:nvGrpSpPr>
        <p:cNvPr id="1" name=""/>
        <p:cNvGrpSpPr/>
        <p:nvPr/>
      </p:nvGrpSpPr>
      <p:grpSpPr>
        <a:xfrm>
          <a:off x="0" y="0"/>
          <a:ext cx="0" cy="0"/>
          <a:chOff x="0" y="0"/>
          <a:chExt cx="0" cy="0"/>
        </a:xfrm>
      </p:grpSpPr>
      <p:sp>
        <p:nvSpPr>
          <p:cNvPr id="2" name="Titel 1"/>
          <p:cNvSpPr txBox="1">
            <a:spLocks noGrp="1"/>
          </p:cNvSpPr>
          <p:nvPr>
            <p:ph type="title"/>
          </p:nvPr>
        </p:nvSpPr>
        <p:spPr>
          <a:prstGeom prst="rect">
            <a:avLst/>
          </a:prstGeom>
        </p:spPr>
        <p:txBody>
          <a:bodyPr/>
          <a:lstStyle>
            <a:lvl1pPr lvl="0" rtl="0">
              <a:defRPr/>
            </a:lvl1pPr>
          </a:lstStyle>
          <a:p>
            <a:pPr lvl="0"/>
            <a:r>
              <a:rPr lang="en-US"/>
              <a:t>Click to edit Master title style</a:t>
            </a:r>
          </a:p>
        </p:txBody>
      </p:sp>
      <p:sp>
        <p:nvSpPr>
          <p:cNvPr id="3" name="Textplatzhalter 2"/>
          <p:cNvSpPr txBox="1">
            <a:spLocks noGrp="1"/>
          </p:cNvSpPr>
          <p:nvPr>
            <p:ph type="body" idx="1"/>
          </p:nvPr>
        </p:nvSpPr>
        <p:spPr>
          <a:prstGeom prst="rect">
            <a:avLst/>
          </a:prstGeom>
        </p:spPr>
        <p:txBody>
          <a:bodyPr/>
          <a:lstStyle>
            <a:lvl1pPr lvl="0" rtl="0">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umsplatzhalter 3"/>
          <p:cNvSpPr txBox="1">
            <a:spLocks noGrp="1"/>
          </p:cNvSpPr>
          <p:nvPr>
            <p:ph type="dt" sz="half" idx="10"/>
          </p:nvPr>
        </p:nvSpPr>
        <p:spPr/>
        <p:txBody>
          <a:bodyPr/>
          <a:lstStyle>
            <a:lvl1pPr lvl="0" rtl="0">
              <a:defRPr/>
            </a:lvl1pPr>
          </a:lstStyle>
          <a:p>
            <a:pPr>
              <a:defRPr/>
            </a:pPr>
            <a:endParaRPr/>
          </a:p>
        </p:txBody>
      </p:sp>
      <p:sp>
        <p:nvSpPr>
          <p:cNvPr id="5" name="Fußzeilenplatzhalter 4"/>
          <p:cNvSpPr txBox="1">
            <a:spLocks noGrp="1"/>
          </p:cNvSpPr>
          <p:nvPr>
            <p:ph type="ftr" sz="quarter" idx="11"/>
          </p:nvPr>
        </p:nvSpPr>
        <p:spPr/>
        <p:txBody>
          <a:bodyPr/>
          <a:lstStyle>
            <a:lvl1pPr lvl="0" rtl="0">
              <a:defRPr/>
            </a:lvl1pPr>
          </a:lstStyle>
          <a:p>
            <a:pPr>
              <a:defRPr/>
            </a:pPr>
            <a:endParaRPr/>
          </a:p>
        </p:txBody>
      </p:sp>
      <p:sp>
        <p:nvSpPr>
          <p:cNvPr id="6" name="Foliennummernplatzhalter 5"/>
          <p:cNvSpPr txBox="1">
            <a:spLocks noGrp="1"/>
          </p:cNvSpPr>
          <p:nvPr>
            <p:ph type="sldNum" sz="quarter" idx="12"/>
          </p:nvPr>
        </p:nvSpPr>
        <p:spPr/>
        <p:txBody>
          <a:bodyPr/>
          <a:lstStyle>
            <a:lvl1pPr lvl="0" rtl="0">
              <a:defRPr/>
            </a:lvl1pPr>
          </a:lstStyle>
          <a:p>
            <a:pPr>
              <a:defRPr/>
            </a:pPr>
            <a:fld id="{01DC6393-6476-4BD7-9ADE-833AA3E2C0E0}" type="slidenum">
              <a:rPr/>
              <a:pPr>
                <a:defRPr/>
              </a:pPr>
              <a:t>‹Nr.›</a:t>
            </a:fld>
            <a:endParaRPr/>
          </a:p>
        </p:txBody>
      </p:sp>
    </p:spTree>
    <p:extLst>
      <p:ext uri="{BB962C8B-B14F-4D97-AF65-F5344CB8AC3E}">
        <p14:creationId xmlns:p14="http://schemas.microsoft.com/office/powerpoint/2010/main" val="607400310"/>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Title and Vertical Text">
    <p:spTree>
      <p:nvGrpSpPr>
        <p:cNvPr id="1" name=""/>
        <p:cNvGrpSpPr/>
        <p:nvPr/>
      </p:nvGrpSpPr>
      <p:grpSpPr>
        <a:xfrm>
          <a:off x="0" y="0"/>
          <a:ext cx="0" cy="0"/>
          <a:chOff x="0" y="0"/>
          <a:chExt cx="0" cy="0"/>
        </a:xfrm>
      </p:grpSpPr>
      <p:sp>
        <p:nvSpPr>
          <p:cNvPr id="2" name="Titel 1"/>
          <p:cNvSpPr txBox="1">
            <a:spLocks noGrp="1"/>
          </p:cNvSpPr>
          <p:nvPr>
            <p:ph type="title"/>
          </p:nvPr>
        </p:nvSpPr>
        <p:spPr>
          <a:prstGeom prst="rect">
            <a:avLst/>
          </a:prstGeom>
        </p:spPr>
        <p:txBody>
          <a:bodyPr/>
          <a:lstStyle>
            <a:lvl1pPr lvl="0" rtl="0">
              <a:defRPr/>
            </a:lvl1pPr>
          </a:lstStyle>
          <a:p>
            <a:pPr lvl="0"/>
            <a:r>
              <a:rPr lang="en-US"/>
              <a:t>Click to edit Master title style</a:t>
            </a:r>
          </a:p>
        </p:txBody>
      </p:sp>
      <p:sp>
        <p:nvSpPr>
          <p:cNvPr id="3" name="Textplatzhalter 2"/>
          <p:cNvSpPr txBox="1">
            <a:spLocks noGrp="1"/>
          </p:cNvSpPr>
          <p:nvPr>
            <p:ph type="body" idx="1"/>
          </p:nvPr>
        </p:nvSpPr>
        <p:spPr>
          <a:prstGeom prst="rect">
            <a:avLst/>
          </a:prstGeom>
        </p:spPr>
        <p:txBody>
          <a:bodyPr/>
          <a:lstStyle>
            <a:lvl1pPr lvl="0" rtl="0">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umsplatzhalter 3"/>
          <p:cNvSpPr txBox="1">
            <a:spLocks noGrp="1"/>
          </p:cNvSpPr>
          <p:nvPr>
            <p:ph type="dt" sz="half" idx="10"/>
          </p:nvPr>
        </p:nvSpPr>
        <p:spPr/>
        <p:txBody>
          <a:bodyPr/>
          <a:lstStyle>
            <a:lvl1pPr lvl="0" rtl="0">
              <a:defRPr/>
            </a:lvl1pPr>
          </a:lstStyle>
          <a:p>
            <a:pPr>
              <a:defRPr/>
            </a:pPr>
            <a:endParaRPr/>
          </a:p>
        </p:txBody>
      </p:sp>
      <p:sp>
        <p:nvSpPr>
          <p:cNvPr id="5" name="Fußzeilenplatzhalter 4"/>
          <p:cNvSpPr txBox="1">
            <a:spLocks noGrp="1"/>
          </p:cNvSpPr>
          <p:nvPr>
            <p:ph type="ftr" sz="quarter" idx="11"/>
          </p:nvPr>
        </p:nvSpPr>
        <p:spPr/>
        <p:txBody>
          <a:bodyPr/>
          <a:lstStyle>
            <a:lvl1pPr lvl="0" rtl="0">
              <a:defRPr/>
            </a:lvl1pPr>
          </a:lstStyle>
          <a:p>
            <a:pPr>
              <a:defRPr/>
            </a:pPr>
            <a:endParaRPr/>
          </a:p>
        </p:txBody>
      </p:sp>
      <p:sp>
        <p:nvSpPr>
          <p:cNvPr id="6" name="Foliennummernplatzhalter 5"/>
          <p:cNvSpPr txBox="1">
            <a:spLocks noGrp="1"/>
          </p:cNvSpPr>
          <p:nvPr>
            <p:ph type="sldNum" sz="quarter" idx="12"/>
          </p:nvPr>
        </p:nvSpPr>
        <p:spPr/>
        <p:txBody>
          <a:bodyPr/>
          <a:lstStyle>
            <a:lvl1pPr lvl="0" rtl="0">
              <a:defRPr/>
            </a:lvl1pPr>
          </a:lstStyle>
          <a:p>
            <a:pPr>
              <a:defRPr/>
            </a:pPr>
            <a:fld id="{5D69DE6E-F6D2-4EC4-9682-B30E998F3439}" type="slidenum">
              <a:rPr/>
              <a:pPr>
                <a:defRPr/>
              </a:pPr>
              <a:t>‹Nr.›</a:t>
            </a:fld>
            <a:endParaRPr/>
          </a:p>
        </p:txBody>
      </p:sp>
    </p:spTree>
    <p:extLst>
      <p:ext uri="{BB962C8B-B14F-4D97-AF65-F5344CB8AC3E}">
        <p14:creationId xmlns:p14="http://schemas.microsoft.com/office/powerpoint/2010/main" val="240905811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5602CAA8-B28C-4B81-9BA4-AFB165328FB8}" type="datetimeFigureOut">
              <a:rPr lang="de-DE" smtClean="0"/>
              <a:t>15.11.2019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90C6B4A-0A0C-43FC-A89D-5EBB971CC61D}" type="slidenum">
              <a:rPr lang="de-DE" smtClean="0"/>
              <a:t>‹Nr.›</a:t>
            </a:fld>
            <a:endParaRPr lang="de-DE"/>
          </a:p>
        </p:txBody>
      </p:sp>
    </p:spTree>
    <p:extLst>
      <p:ext uri="{BB962C8B-B14F-4D97-AF65-F5344CB8AC3E}">
        <p14:creationId xmlns:p14="http://schemas.microsoft.com/office/powerpoint/2010/main" val="3388965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5602CAA8-B28C-4B81-9BA4-AFB165328FB8}" type="datetimeFigureOut">
              <a:rPr lang="de-DE" smtClean="0"/>
              <a:t>15.11.2019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90C6B4A-0A0C-43FC-A89D-5EBB971CC61D}" type="slidenum">
              <a:rPr lang="de-DE" smtClean="0"/>
              <a:t>‹Nr.›</a:t>
            </a:fld>
            <a:endParaRPr lang="de-DE"/>
          </a:p>
        </p:txBody>
      </p:sp>
    </p:spTree>
    <p:extLst>
      <p:ext uri="{BB962C8B-B14F-4D97-AF65-F5344CB8AC3E}">
        <p14:creationId xmlns:p14="http://schemas.microsoft.com/office/powerpoint/2010/main" val="3795548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5602CAA8-B28C-4B81-9BA4-AFB165328FB8}" type="datetimeFigureOut">
              <a:rPr lang="de-DE" smtClean="0"/>
              <a:t>15.11.2019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90C6B4A-0A0C-43FC-A89D-5EBB971CC61D}" type="slidenum">
              <a:rPr lang="de-DE" smtClean="0"/>
              <a:t>‹Nr.›</a:t>
            </a:fld>
            <a:endParaRPr lang="de-DE"/>
          </a:p>
        </p:txBody>
      </p:sp>
    </p:spTree>
    <p:extLst>
      <p:ext uri="{BB962C8B-B14F-4D97-AF65-F5344CB8AC3E}">
        <p14:creationId xmlns:p14="http://schemas.microsoft.com/office/powerpoint/2010/main" val="2463207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5602CAA8-B28C-4B81-9BA4-AFB165328FB8}" type="datetimeFigureOut">
              <a:rPr lang="de-DE" smtClean="0"/>
              <a:t>15.11.2019</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190C6B4A-0A0C-43FC-A89D-5EBB971CC61D}" type="slidenum">
              <a:rPr lang="de-DE" smtClean="0"/>
              <a:t>‹Nr.›</a:t>
            </a:fld>
            <a:endParaRPr lang="de-DE"/>
          </a:p>
        </p:txBody>
      </p:sp>
    </p:spTree>
    <p:extLst>
      <p:ext uri="{BB962C8B-B14F-4D97-AF65-F5344CB8AC3E}">
        <p14:creationId xmlns:p14="http://schemas.microsoft.com/office/powerpoint/2010/main" val="3691726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5602CAA8-B28C-4B81-9BA4-AFB165328FB8}" type="datetimeFigureOut">
              <a:rPr lang="de-DE" smtClean="0"/>
              <a:t>15.11.2019</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190C6B4A-0A0C-43FC-A89D-5EBB971CC61D}" type="slidenum">
              <a:rPr lang="de-DE" smtClean="0"/>
              <a:t>‹Nr.›</a:t>
            </a:fld>
            <a:endParaRPr lang="de-DE"/>
          </a:p>
        </p:txBody>
      </p:sp>
    </p:spTree>
    <p:extLst>
      <p:ext uri="{BB962C8B-B14F-4D97-AF65-F5344CB8AC3E}">
        <p14:creationId xmlns:p14="http://schemas.microsoft.com/office/powerpoint/2010/main" val="1754610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5602CAA8-B28C-4B81-9BA4-AFB165328FB8}" type="datetimeFigureOut">
              <a:rPr lang="de-DE" smtClean="0"/>
              <a:t>15.11.2019</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190C6B4A-0A0C-43FC-A89D-5EBB971CC61D}" type="slidenum">
              <a:rPr lang="de-DE" smtClean="0"/>
              <a:t>‹Nr.›</a:t>
            </a:fld>
            <a:endParaRPr lang="de-DE"/>
          </a:p>
        </p:txBody>
      </p:sp>
    </p:spTree>
    <p:extLst>
      <p:ext uri="{BB962C8B-B14F-4D97-AF65-F5344CB8AC3E}">
        <p14:creationId xmlns:p14="http://schemas.microsoft.com/office/powerpoint/2010/main" val="231690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5602CAA8-B28C-4B81-9BA4-AFB165328FB8}" type="datetimeFigureOut">
              <a:rPr lang="de-DE" smtClean="0"/>
              <a:t>15.11.2019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90C6B4A-0A0C-43FC-A89D-5EBB971CC61D}" type="slidenum">
              <a:rPr lang="de-DE" smtClean="0"/>
              <a:t>‹Nr.›</a:t>
            </a:fld>
            <a:endParaRPr lang="de-DE"/>
          </a:p>
        </p:txBody>
      </p:sp>
    </p:spTree>
    <p:extLst>
      <p:ext uri="{BB962C8B-B14F-4D97-AF65-F5344CB8AC3E}">
        <p14:creationId xmlns:p14="http://schemas.microsoft.com/office/powerpoint/2010/main" val="2906972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5602CAA8-B28C-4B81-9BA4-AFB165328FB8}" type="datetimeFigureOut">
              <a:rPr lang="de-DE" smtClean="0"/>
              <a:t>15.11.2019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90C6B4A-0A0C-43FC-A89D-5EBB971CC61D}" type="slidenum">
              <a:rPr lang="de-DE" smtClean="0"/>
              <a:t>‹Nr.›</a:t>
            </a:fld>
            <a:endParaRPr lang="de-DE"/>
          </a:p>
        </p:txBody>
      </p:sp>
    </p:spTree>
    <p:extLst>
      <p:ext uri="{BB962C8B-B14F-4D97-AF65-F5344CB8AC3E}">
        <p14:creationId xmlns:p14="http://schemas.microsoft.com/office/powerpoint/2010/main" val="309909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02CAA8-B28C-4B81-9BA4-AFB165328FB8}" type="datetimeFigureOut">
              <a:rPr lang="de-DE" smtClean="0"/>
              <a:t>15.11.2019</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0C6B4A-0A0C-43FC-A89D-5EBB971CC61D}" type="slidenum">
              <a:rPr lang="de-DE" smtClean="0"/>
              <a:t>‹Nr.›</a:t>
            </a:fld>
            <a:endParaRPr lang="de-DE"/>
          </a:p>
        </p:txBody>
      </p:sp>
    </p:spTree>
    <p:extLst>
      <p:ext uri="{BB962C8B-B14F-4D97-AF65-F5344CB8AC3E}">
        <p14:creationId xmlns:p14="http://schemas.microsoft.com/office/powerpoint/2010/main" val="3662950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404664"/>
            <a:ext cx="8229600" cy="6120680"/>
          </a:xfrm>
        </p:spPr>
        <p:txBody>
          <a:bodyPr>
            <a:normAutofit/>
          </a:bodyPr>
          <a:lstStyle/>
          <a:p>
            <a:pPr marL="0" indent="0">
              <a:buNone/>
            </a:pPr>
            <a:r>
              <a:rPr lang="de-DE" b="1" dirty="0" err="1"/>
              <a:t>Befreiungs</a:t>
            </a:r>
            <a:r>
              <a:rPr lang="de-DE" b="1" dirty="0"/>
              <a:t> Seminar</a:t>
            </a:r>
          </a:p>
          <a:p>
            <a:pPr marL="0" indent="0">
              <a:buNone/>
            </a:pPr>
            <a:endParaRPr lang="de-DE" dirty="0"/>
          </a:p>
          <a:p>
            <a:pPr marL="0" indent="0">
              <a:buNone/>
            </a:pPr>
            <a:r>
              <a:rPr lang="de-DE" b="1" i="1" u="sng" dirty="0"/>
              <a:t>18.00</a:t>
            </a:r>
            <a:endParaRPr lang="de-DE" dirty="0"/>
          </a:p>
          <a:p>
            <a:pPr marL="0" indent="0">
              <a:buNone/>
            </a:pPr>
            <a:r>
              <a:rPr lang="de-DE" dirty="0"/>
              <a:t>Kenne deinen Auftrag, deinen Herrn und deinen Feind!</a:t>
            </a:r>
          </a:p>
          <a:p>
            <a:pPr marL="0" indent="0">
              <a:buNone/>
            </a:pPr>
            <a:r>
              <a:rPr lang="de-DE" b="1" i="1" u="sng" dirty="0"/>
              <a:t>18.45</a:t>
            </a:r>
            <a:endParaRPr lang="de-DE" dirty="0"/>
          </a:p>
          <a:p>
            <a:pPr marL="0" indent="0">
              <a:buNone/>
            </a:pPr>
            <a:r>
              <a:rPr lang="de-DE" dirty="0"/>
              <a:t>Anzeichen für Dämonisierung</a:t>
            </a:r>
          </a:p>
          <a:p>
            <a:pPr marL="0" indent="0">
              <a:buNone/>
            </a:pPr>
            <a:r>
              <a:rPr lang="de-DE" dirty="0"/>
              <a:t>(Pause)</a:t>
            </a:r>
          </a:p>
          <a:p>
            <a:pPr marL="0" indent="0">
              <a:buNone/>
            </a:pPr>
            <a:r>
              <a:rPr lang="de-DE" b="1" i="1" u="sng" dirty="0"/>
              <a:t>20.00</a:t>
            </a:r>
            <a:endParaRPr lang="de-DE" dirty="0"/>
          </a:p>
          <a:p>
            <a:pPr marL="0" indent="0">
              <a:buNone/>
            </a:pPr>
            <a:r>
              <a:rPr lang="de-DE" dirty="0"/>
              <a:t>Einfallstore für Dämonen 1</a:t>
            </a:r>
          </a:p>
          <a:p>
            <a:pPr marL="0" indent="0">
              <a:buNone/>
            </a:pPr>
            <a:endParaRPr lang="de-DE" dirty="0"/>
          </a:p>
        </p:txBody>
      </p:sp>
    </p:spTree>
    <p:extLst>
      <p:ext uri="{BB962C8B-B14F-4D97-AF65-F5344CB8AC3E}">
        <p14:creationId xmlns:p14="http://schemas.microsoft.com/office/powerpoint/2010/main" val="28601526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7043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404664"/>
            <a:ext cx="8229600" cy="6120680"/>
          </a:xfrm>
        </p:spPr>
        <p:txBody>
          <a:bodyPr>
            <a:normAutofit fontScale="70000" lnSpcReduction="20000"/>
          </a:bodyPr>
          <a:lstStyle/>
          <a:p>
            <a:pPr marL="0" indent="0">
              <a:buNone/>
            </a:pPr>
            <a:r>
              <a:rPr lang="de-DE" b="1" dirty="0"/>
              <a:t>BFD Seminar</a:t>
            </a:r>
          </a:p>
          <a:p>
            <a:pPr marL="0" indent="0">
              <a:buNone/>
            </a:pPr>
            <a:endParaRPr lang="de-DE" dirty="0"/>
          </a:p>
          <a:p>
            <a:pPr marL="0" indent="0">
              <a:buNone/>
            </a:pPr>
            <a:r>
              <a:rPr lang="de-DE" b="1" i="1" u="sng" dirty="0"/>
              <a:t>10.00</a:t>
            </a:r>
            <a:endParaRPr lang="de-DE" dirty="0"/>
          </a:p>
          <a:p>
            <a:pPr marL="0" indent="0">
              <a:buNone/>
            </a:pPr>
            <a:r>
              <a:rPr lang="de-DE" dirty="0"/>
              <a:t>Kenne deinen Auftrag, deinen Herrn und deinen Feind!</a:t>
            </a:r>
          </a:p>
          <a:p>
            <a:pPr marL="0" indent="0">
              <a:buNone/>
            </a:pPr>
            <a:r>
              <a:rPr lang="de-DE" dirty="0"/>
              <a:t>Anzeichen für Dämonisierung</a:t>
            </a:r>
          </a:p>
          <a:p>
            <a:pPr marL="0" indent="0">
              <a:buNone/>
            </a:pPr>
            <a:r>
              <a:rPr lang="de-DE" dirty="0"/>
              <a:t>(Pause)</a:t>
            </a:r>
          </a:p>
          <a:p>
            <a:pPr marL="0" indent="0">
              <a:buNone/>
            </a:pPr>
            <a:r>
              <a:rPr lang="de-DE" b="1" i="1" u="sng" dirty="0"/>
              <a:t>11.15</a:t>
            </a:r>
            <a:endParaRPr lang="de-DE" dirty="0"/>
          </a:p>
          <a:p>
            <a:pPr marL="0" indent="0">
              <a:buNone/>
            </a:pPr>
            <a:r>
              <a:rPr lang="de-DE" dirty="0"/>
              <a:t>Einfallstore für Dämonen</a:t>
            </a:r>
          </a:p>
          <a:p>
            <a:pPr marL="0" indent="0">
              <a:buNone/>
            </a:pPr>
            <a:r>
              <a:rPr lang="de-DE" dirty="0"/>
              <a:t>(Pause)</a:t>
            </a:r>
          </a:p>
          <a:p>
            <a:pPr marL="0" indent="0">
              <a:buNone/>
            </a:pPr>
            <a:r>
              <a:rPr lang="de-DE" b="1" i="1" u="sng" dirty="0"/>
              <a:t>12.15</a:t>
            </a:r>
            <a:endParaRPr lang="de-DE" dirty="0"/>
          </a:p>
          <a:p>
            <a:pPr marL="0" indent="0">
              <a:buNone/>
            </a:pPr>
            <a:r>
              <a:rPr lang="de-DE" dirty="0"/>
              <a:t>Können (wiedergeborene) Christen Dämonen haben?</a:t>
            </a:r>
          </a:p>
          <a:p>
            <a:pPr marL="0" indent="0">
              <a:buNone/>
            </a:pPr>
            <a:r>
              <a:rPr lang="de-DE" b="1" dirty="0"/>
              <a:t>Max .13:30 </a:t>
            </a:r>
            <a:endParaRPr lang="de-DE" dirty="0"/>
          </a:p>
          <a:p>
            <a:pPr marL="0" indent="0">
              <a:buNone/>
            </a:pPr>
            <a:r>
              <a:rPr lang="de-DE" dirty="0"/>
              <a:t>Essen</a:t>
            </a:r>
          </a:p>
          <a:p>
            <a:pPr marL="0" indent="0">
              <a:buNone/>
            </a:pPr>
            <a:r>
              <a:rPr lang="de-DE" b="1" dirty="0"/>
              <a:t>ca. 15:00</a:t>
            </a:r>
            <a:endParaRPr lang="de-DE" dirty="0"/>
          </a:p>
          <a:p>
            <a:pPr marL="0" indent="0">
              <a:buNone/>
            </a:pPr>
            <a:r>
              <a:rPr lang="de-DE" dirty="0"/>
              <a:t>Wie treiben wir Dämonen aus?</a:t>
            </a:r>
          </a:p>
          <a:p>
            <a:pPr marL="0" indent="0">
              <a:buNone/>
            </a:pPr>
            <a:r>
              <a:rPr lang="de-DE" b="1" dirty="0"/>
              <a:t>16:00</a:t>
            </a:r>
            <a:endParaRPr lang="de-DE" dirty="0"/>
          </a:p>
          <a:p>
            <a:pPr marL="0" indent="0">
              <a:buNone/>
            </a:pPr>
            <a:r>
              <a:rPr lang="de-DE" i="1" dirty="0"/>
              <a:t>Gruppenlossage/Befreiung</a:t>
            </a:r>
            <a:endParaRPr lang="de-DE" dirty="0"/>
          </a:p>
          <a:p>
            <a:pPr marL="0" indent="0">
              <a:buNone/>
            </a:pPr>
            <a:r>
              <a:rPr lang="de-DE" i="1" dirty="0"/>
              <a:t>Einzelgebete</a:t>
            </a:r>
            <a:endParaRPr lang="de-DE" dirty="0"/>
          </a:p>
        </p:txBody>
      </p:sp>
    </p:spTree>
    <p:extLst>
      <p:ext uri="{BB962C8B-B14F-4D97-AF65-F5344CB8AC3E}">
        <p14:creationId xmlns:p14="http://schemas.microsoft.com/office/powerpoint/2010/main" val="887767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2492896"/>
            <a:ext cx="8229600" cy="1143000"/>
          </a:xfrm>
        </p:spPr>
        <p:txBody>
          <a:bodyPr/>
          <a:lstStyle/>
          <a:p>
            <a:r>
              <a:rPr lang="de-DE" b="1" dirty="0"/>
              <a:t>„Anzeichen/Alarmglocken“</a:t>
            </a:r>
          </a:p>
        </p:txBody>
      </p:sp>
    </p:spTree>
    <p:extLst>
      <p:ext uri="{BB962C8B-B14F-4D97-AF65-F5344CB8AC3E}">
        <p14:creationId xmlns:p14="http://schemas.microsoft.com/office/powerpoint/2010/main" val="687141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323528" y="515813"/>
            <a:ext cx="8712968" cy="6081539"/>
          </a:xfrm>
        </p:spPr>
        <p:txBody>
          <a:bodyPr>
            <a:normAutofit fontScale="85000" lnSpcReduction="20000"/>
          </a:bodyPr>
          <a:lstStyle/>
          <a:p>
            <a:r>
              <a:rPr lang="de-DE" b="1" dirty="0"/>
              <a:t>2.1 Anzeichen einer möglichen Dämonisierung</a:t>
            </a:r>
            <a:endParaRPr lang="de-DE" dirty="0"/>
          </a:p>
          <a:p>
            <a:pPr marL="0" indent="0">
              <a:buNone/>
            </a:pPr>
            <a:endParaRPr lang="de-DE" dirty="0"/>
          </a:p>
          <a:p>
            <a:pPr lvl="0"/>
            <a:r>
              <a:rPr lang="de-DE" dirty="0"/>
              <a:t>Körperliche/seelische Krankheit</a:t>
            </a:r>
          </a:p>
          <a:p>
            <a:pPr lvl="0"/>
            <a:r>
              <a:rPr lang="de-DE" dirty="0"/>
              <a:t>Gefangen-Sein in Sünden/ Eifersucht / Angst / Hurerei / Homosexualität</a:t>
            </a:r>
          </a:p>
          <a:p>
            <a:pPr lvl="0"/>
            <a:r>
              <a:rPr lang="de-DE" dirty="0"/>
              <a:t>Sucht</a:t>
            </a:r>
          </a:p>
          <a:p>
            <a:pPr lvl="0"/>
            <a:r>
              <a:rPr lang="de-DE" dirty="0"/>
              <a:t>Wahrsagerische Fähigkeiten  - 3 Mose20,27</a:t>
            </a:r>
          </a:p>
          <a:p>
            <a:pPr lvl="0"/>
            <a:r>
              <a:rPr lang="de-DE" dirty="0"/>
              <a:t>Geistwesen/Gestalten/ Verstorbene  sehen - 3 Mose20,27</a:t>
            </a:r>
          </a:p>
          <a:p>
            <a:pPr lvl="0"/>
            <a:r>
              <a:rPr lang="de-DE" dirty="0"/>
              <a:t>Stimmen hören</a:t>
            </a:r>
          </a:p>
          <a:p>
            <a:pPr lvl="0"/>
            <a:r>
              <a:rPr lang="de-DE" dirty="0"/>
              <a:t>Zwänge im Tun und Denken</a:t>
            </a:r>
          </a:p>
          <a:p>
            <a:pPr lvl="0"/>
            <a:r>
              <a:rPr lang="de-DE" dirty="0"/>
              <a:t>Essstörung</a:t>
            </a:r>
          </a:p>
          <a:p>
            <a:pPr lvl="0"/>
            <a:r>
              <a:rPr lang="de-DE" dirty="0"/>
              <a:t>Jähzorn</a:t>
            </a:r>
          </a:p>
          <a:p>
            <a:pPr lvl="0"/>
            <a:r>
              <a:rPr lang="de-DE" dirty="0"/>
              <a:t>Selbstverletzungen</a:t>
            </a:r>
          </a:p>
          <a:p>
            <a:pPr lvl="0"/>
            <a:r>
              <a:rPr lang="de-DE" dirty="0"/>
              <a:t>Übelkeit bei Gebet oder Lobpreis</a:t>
            </a:r>
          </a:p>
        </p:txBody>
      </p:sp>
    </p:spTree>
    <p:extLst>
      <p:ext uri="{BB962C8B-B14F-4D97-AF65-F5344CB8AC3E}">
        <p14:creationId xmlns:p14="http://schemas.microsoft.com/office/powerpoint/2010/main" val="1540474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500"/>
                                        <p:tgtEl>
                                          <p:spTgt spid="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fade">
                                      <p:cBhvr>
                                        <p:cTn id="57" dur="500"/>
                                        <p:tgtEl>
                                          <p:spTgt spid="3">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2" end="12"/>
                                            </p:txEl>
                                          </p:spTgt>
                                        </p:tgtEl>
                                        <p:attrNameLst>
                                          <p:attrName>style.visibility</p:attrName>
                                        </p:attrNameLst>
                                      </p:cBhvr>
                                      <p:to>
                                        <p:strVal val="visible"/>
                                      </p:to>
                                    </p:set>
                                    <p:animEffect transition="in" filter="fade">
                                      <p:cBhvr>
                                        <p:cTn id="62"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476672"/>
            <a:ext cx="8229600" cy="6048672"/>
          </a:xfrm>
        </p:spPr>
        <p:txBody>
          <a:bodyPr>
            <a:noAutofit/>
          </a:bodyPr>
          <a:lstStyle/>
          <a:p>
            <a:pPr lvl="0"/>
            <a:r>
              <a:rPr lang="de-DE" sz="2400" dirty="0"/>
              <a:t>Schmerzen, die bei Gebet herumwandern im Körper</a:t>
            </a:r>
          </a:p>
          <a:p>
            <a:pPr lvl="0"/>
            <a:r>
              <a:rPr lang="de-AT" sz="2400" dirty="0"/>
              <a:t>Plötzliches bewusstlos werden/einschlafen (bes. in Gegenwart Gottes...)</a:t>
            </a:r>
            <a:endParaRPr lang="de-DE" sz="2400" dirty="0"/>
          </a:p>
          <a:p>
            <a:pPr lvl="0"/>
            <a:r>
              <a:rPr lang="de-AT" sz="2400" dirty="0"/>
              <a:t>Atemnot</a:t>
            </a:r>
            <a:endParaRPr lang="de-DE" sz="2400" dirty="0"/>
          </a:p>
          <a:p>
            <a:pPr lvl="0"/>
            <a:r>
              <a:rPr lang="de-AT" sz="2400" dirty="0"/>
              <a:t>Ständig wiederholende Alpträume </a:t>
            </a:r>
            <a:endParaRPr lang="de-DE" sz="2400" dirty="0"/>
          </a:p>
          <a:p>
            <a:pPr lvl="0"/>
            <a:r>
              <a:rPr lang="de-AT" sz="2400" dirty="0"/>
              <a:t>Sprechen im Schlaf  </a:t>
            </a:r>
            <a:endParaRPr lang="de-DE" sz="2400" dirty="0"/>
          </a:p>
          <a:p>
            <a:pPr lvl="0"/>
            <a:r>
              <a:rPr lang="de-DE" sz="2400" dirty="0"/>
              <a:t>Ständige Todesängste/Gedanken…</a:t>
            </a:r>
          </a:p>
          <a:p>
            <a:pPr lvl="0"/>
            <a:r>
              <a:rPr lang="de-AT" sz="2400" dirty="0"/>
              <a:t>M</a:t>
            </a:r>
            <a:r>
              <a:rPr lang="de-DE" sz="2400" dirty="0" err="1"/>
              <a:t>anifestationen</a:t>
            </a:r>
            <a:r>
              <a:rPr lang="de-DE" sz="2400" dirty="0"/>
              <a:t> bei Gebet </a:t>
            </a:r>
            <a:br>
              <a:rPr lang="de-DE" sz="2400" dirty="0"/>
            </a:br>
            <a:r>
              <a:rPr lang="de-DE" sz="2400" dirty="0"/>
              <a:t>(Zittern, Schreien, Druck</a:t>
            </a:r>
            <a:r>
              <a:rPr lang="de-AT" sz="2400" dirty="0"/>
              <a:t>, Krämpfe, Kreislauf Atmung  </a:t>
            </a:r>
            <a:r>
              <a:rPr lang="de-DE" sz="2400" dirty="0"/>
              <a:t>usw. )</a:t>
            </a:r>
          </a:p>
          <a:p>
            <a:pPr lvl="0"/>
            <a:r>
              <a:rPr lang="en-US" sz="2400" dirty="0" err="1"/>
              <a:t>Übelkeit</a:t>
            </a:r>
            <a:r>
              <a:rPr lang="en-US" sz="2400" dirty="0"/>
              <a:t> </a:t>
            </a:r>
            <a:r>
              <a:rPr lang="en-US" sz="2400" dirty="0" err="1"/>
              <a:t>bei</a:t>
            </a:r>
            <a:r>
              <a:rPr lang="en-US" sz="2400" dirty="0"/>
              <a:t> </a:t>
            </a:r>
            <a:r>
              <a:rPr lang="en-US" sz="2400" dirty="0" err="1"/>
              <a:t>Gebet</a:t>
            </a:r>
            <a:r>
              <a:rPr lang="en-US" sz="2400" dirty="0"/>
              <a:t> </a:t>
            </a:r>
            <a:r>
              <a:rPr lang="en-US" sz="2400" dirty="0" err="1"/>
              <a:t>oder</a:t>
            </a:r>
            <a:r>
              <a:rPr lang="en-US" sz="2400" dirty="0"/>
              <a:t> </a:t>
            </a:r>
            <a:r>
              <a:rPr lang="en-US" sz="2400" dirty="0" err="1"/>
              <a:t>Lobpreis</a:t>
            </a:r>
            <a:endParaRPr lang="de-DE" sz="2400" dirty="0"/>
          </a:p>
          <a:p>
            <a:pPr lvl="0"/>
            <a:r>
              <a:rPr lang="de-DE" sz="2400" dirty="0"/>
              <a:t>Den Namen von Jesus auszusprechen macht Mühe…</a:t>
            </a:r>
          </a:p>
          <a:p>
            <a:pPr lvl="0"/>
            <a:r>
              <a:rPr lang="de-DE" sz="2400" dirty="0"/>
              <a:t>Innere Kämpfe während der Buße und Taufe; </a:t>
            </a:r>
          </a:p>
          <a:p>
            <a:pPr lvl="0"/>
            <a:r>
              <a:rPr lang="de-AT" sz="2400" dirty="0"/>
              <a:t>Verblendung "</a:t>
            </a:r>
            <a:r>
              <a:rPr lang="de-AT" sz="2400" dirty="0" err="1"/>
              <a:t>Rolladen</a:t>
            </a:r>
            <a:r>
              <a:rPr lang="de-AT" sz="2400" dirty="0"/>
              <a:t> runter"</a:t>
            </a:r>
            <a:endParaRPr lang="de-DE" sz="2400" dirty="0"/>
          </a:p>
          <a:p>
            <a:r>
              <a:rPr lang="de-DE" sz="2400" b="1" dirty="0"/>
              <a:t>-&gt; Wir brauchen Geisterunterscheidung!!!</a:t>
            </a:r>
            <a:endParaRPr lang="de-DE" sz="2400" dirty="0"/>
          </a:p>
        </p:txBody>
      </p:sp>
    </p:spTree>
    <p:extLst>
      <p:ext uri="{BB962C8B-B14F-4D97-AF65-F5344CB8AC3E}">
        <p14:creationId xmlns:p14="http://schemas.microsoft.com/office/powerpoint/2010/main" val="297082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el 1"/>
          <p:cNvSpPr txBox="1">
            <a:spLocks noGrp="1"/>
          </p:cNvSpPr>
          <p:nvPr>
            <p:ph type="title"/>
          </p:nvPr>
        </p:nvSpPr>
        <p:spPr>
          <a:xfrm>
            <a:off x="602456" y="352426"/>
            <a:ext cx="7886700" cy="1325563"/>
          </a:xfrm>
        </p:spPr>
        <p:txBody>
          <a:bodyPr>
            <a:normAutofit/>
          </a:bodyPr>
          <a:lstStyle/>
          <a:p>
            <a:pPr eaLnBrk="1" hangingPunct="1"/>
            <a:r>
              <a:rPr lang="de-DE" altLang="de-DE" b="1" dirty="0">
                <a:latin typeface="Calibri Light" pitchFamily="34" charset="0"/>
              </a:rPr>
              <a:t>Nicht alles ist dämonisch</a:t>
            </a:r>
          </a:p>
        </p:txBody>
      </p:sp>
      <p:sp>
        <p:nvSpPr>
          <p:cNvPr id="3" name="Textplatzhalter 2"/>
          <p:cNvSpPr txBox="1">
            <a:spLocks noGrp="1"/>
          </p:cNvSpPr>
          <p:nvPr>
            <p:ph type="body" idx="1"/>
          </p:nvPr>
        </p:nvSpPr>
        <p:spPr>
          <a:xfrm>
            <a:off x="457200" y="1988840"/>
            <a:ext cx="8229600" cy="4137323"/>
          </a:xfrm>
        </p:spPr>
        <p:txBody>
          <a:bodyPr/>
          <a:lstStyle/>
          <a:p>
            <a:pPr marL="0" indent="0" eaLnBrk="1" hangingPunct="1">
              <a:lnSpc>
                <a:spcPct val="100000"/>
              </a:lnSpc>
              <a:buFont typeface="Arial" pitchFamily="34" charset="0"/>
              <a:buNone/>
            </a:pPr>
            <a:r>
              <a:rPr lang="en-US" altLang="de-DE" sz="2000" b="1" dirty="0" err="1">
                <a:solidFill>
                  <a:srgbClr val="000000"/>
                </a:solidFill>
                <a:latin typeface="Corbel" pitchFamily="34" charset="0"/>
              </a:rPr>
              <a:t>Seele</a:t>
            </a:r>
            <a:r>
              <a:rPr lang="en-US" altLang="de-DE" sz="2000" b="1" dirty="0">
                <a:solidFill>
                  <a:srgbClr val="000000"/>
                </a:solidFill>
                <a:latin typeface="Corbel" pitchFamily="34" charset="0"/>
              </a:rPr>
              <a:t> (</a:t>
            </a:r>
            <a:r>
              <a:rPr lang="en-US" altLang="de-DE" sz="2000" b="1" dirty="0" err="1">
                <a:solidFill>
                  <a:srgbClr val="000000"/>
                </a:solidFill>
                <a:latin typeface="Corbel" pitchFamily="34" charset="0"/>
              </a:rPr>
              <a:t>Denken</a:t>
            </a:r>
            <a:r>
              <a:rPr lang="en-US" altLang="de-DE" sz="2000" b="1" dirty="0">
                <a:solidFill>
                  <a:srgbClr val="000000"/>
                </a:solidFill>
                <a:latin typeface="Corbel" pitchFamily="34" charset="0"/>
              </a:rPr>
              <a:t>/</a:t>
            </a:r>
            <a:r>
              <a:rPr lang="en-US" altLang="de-DE" sz="2000" b="1" dirty="0" err="1">
                <a:solidFill>
                  <a:srgbClr val="000000"/>
                </a:solidFill>
                <a:latin typeface="Corbel" pitchFamily="34" charset="0"/>
              </a:rPr>
              <a:t>Wille</a:t>
            </a:r>
            <a:r>
              <a:rPr lang="en-US" altLang="de-DE" sz="2000" b="1" dirty="0">
                <a:solidFill>
                  <a:srgbClr val="000000"/>
                </a:solidFill>
                <a:latin typeface="Corbel" pitchFamily="34" charset="0"/>
              </a:rPr>
              <a:t>) muss </a:t>
            </a:r>
            <a:r>
              <a:rPr lang="en-US" altLang="de-DE" sz="2000" b="1" dirty="0" err="1">
                <a:solidFill>
                  <a:srgbClr val="000000"/>
                </a:solidFill>
                <a:latin typeface="Corbel" pitchFamily="34" charset="0"/>
              </a:rPr>
              <a:t>erneuert</a:t>
            </a:r>
            <a:r>
              <a:rPr lang="en-US" altLang="de-DE" sz="2000" b="1" dirty="0">
                <a:solidFill>
                  <a:srgbClr val="000000"/>
                </a:solidFill>
                <a:latin typeface="Corbel" pitchFamily="34" charset="0"/>
              </a:rPr>
              <a:t> </a:t>
            </a:r>
            <a:r>
              <a:rPr lang="en-US" altLang="de-DE" sz="2000" b="1" dirty="0" err="1">
                <a:solidFill>
                  <a:srgbClr val="000000"/>
                </a:solidFill>
                <a:latin typeface="Corbel" pitchFamily="34" charset="0"/>
              </a:rPr>
              <a:t>werden</a:t>
            </a:r>
            <a:endParaRPr lang="en-US" altLang="de-DE" sz="2000" b="1" dirty="0">
              <a:solidFill>
                <a:srgbClr val="000000"/>
              </a:solidFill>
              <a:latin typeface="Corbel" pitchFamily="34" charset="0"/>
            </a:endParaRPr>
          </a:p>
          <a:p>
            <a:pPr marL="0" indent="0" eaLnBrk="1" hangingPunct="1">
              <a:lnSpc>
                <a:spcPct val="100000"/>
              </a:lnSpc>
              <a:buFont typeface="Arial" pitchFamily="34" charset="0"/>
              <a:buNone/>
            </a:pPr>
            <a:r>
              <a:rPr lang="en-US" altLang="de-DE" sz="2000" dirty="0" err="1">
                <a:solidFill>
                  <a:srgbClr val="000000"/>
                </a:solidFill>
                <a:latin typeface="Corbel" pitchFamily="34" charset="0"/>
              </a:rPr>
              <a:t>Römer</a:t>
            </a:r>
            <a:r>
              <a:rPr lang="en-US" altLang="de-DE" sz="2000" dirty="0">
                <a:solidFill>
                  <a:srgbClr val="000000"/>
                </a:solidFill>
                <a:latin typeface="Corbel" pitchFamily="34" charset="0"/>
              </a:rPr>
              <a:t> 12,2</a:t>
            </a:r>
          </a:p>
          <a:p>
            <a:pPr marL="0" indent="0" eaLnBrk="1" hangingPunct="1">
              <a:lnSpc>
                <a:spcPct val="100000"/>
              </a:lnSpc>
              <a:buFont typeface="Arial" pitchFamily="34" charset="0"/>
              <a:buNone/>
            </a:pPr>
            <a:br>
              <a:rPr lang="en-US" altLang="de-DE" sz="2000" b="1" dirty="0">
                <a:solidFill>
                  <a:srgbClr val="000000"/>
                </a:solidFill>
                <a:latin typeface="Corbel" pitchFamily="34" charset="0"/>
              </a:rPr>
            </a:br>
            <a:r>
              <a:rPr lang="en-US" altLang="de-DE" sz="2000" b="1" dirty="0" err="1">
                <a:solidFill>
                  <a:srgbClr val="000000"/>
                </a:solidFill>
                <a:latin typeface="Corbel" pitchFamily="34" charset="0"/>
              </a:rPr>
              <a:t>Sündiges</a:t>
            </a:r>
            <a:r>
              <a:rPr lang="en-US" altLang="de-DE" sz="2000" b="1" dirty="0">
                <a:solidFill>
                  <a:srgbClr val="000000"/>
                </a:solidFill>
                <a:latin typeface="Corbel" pitchFamily="34" charset="0"/>
              </a:rPr>
              <a:t> «</a:t>
            </a:r>
            <a:r>
              <a:rPr lang="en-US" altLang="de-DE" sz="2000" b="1" dirty="0" err="1">
                <a:solidFill>
                  <a:srgbClr val="000000"/>
                </a:solidFill>
                <a:latin typeface="Corbel" pitchFamily="34" charset="0"/>
              </a:rPr>
              <a:t>Fleisch</a:t>
            </a:r>
            <a:r>
              <a:rPr lang="en-US" altLang="de-DE" sz="2000" b="1" dirty="0">
                <a:solidFill>
                  <a:srgbClr val="000000"/>
                </a:solidFill>
                <a:latin typeface="Corbel" pitchFamily="34" charset="0"/>
              </a:rPr>
              <a:t>» muss </a:t>
            </a:r>
            <a:r>
              <a:rPr lang="en-US" altLang="de-DE" sz="2000" b="1" dirty="0" err="1">
                <a:solidFill>
                  <a:srgbClr val="000000"/>
                </a:solidFill>
                <a:latin typeface="Corbel" pitchFamily="34" charset="0"/>
              </a:rPr>
              <a:t>sterben</a:t>
            </a:r>
            <a:r>
              <a:rPr lang="en-US" altLang="de-DE" sz="2000" b="1" dirty="0">
                <a:solidFill>
                  <a:srgbClr val="000000"/>
                </a:solidFill>
                <a:latin typeface="Corbel" pitchFamily="34" charset="0"/>
              </a:rPr>
              <a:t>; </a:t>
            </a:r>
            <a:r>
              <a:rPr lang="en-US" altLang="de-DE" sz="2000" b="1" dirty="0" err="1">
                <a:solidFill>
                  <a:srgbClr val="000000"/>
                </a:solidFill>
                <a:latin typeface="Corbel" pitchFamily="34" charset="0"/>
              </a:rPr>
              <a:t>wir</a:t>
            </a:r>
            <a:r>
              <a:rPr lang="en-US" altLang="de-DE" sz="2000" b="1" dirty="0">
                <a:solidFill>
                  <a:srgbClr val="000000"/>
                </a:solidFill>
                <a:latin typeface="Corbel" pitchFamily="34" charset="0"/>
              </a:rPr>
              <a:t> </a:t>
            </a:r>
            <a:r>
              <a:rPr lang="en-US" altLang="de-DE" sz="2000" b="1" dirty="0" err="1">
                <a:solidFill>
                  <a:srgbClr val="000000"/>
                </a:solidFill>
                <a:latin typeface="Corbel" pitchFamily="34" charset="0"/>
              </a:rPr>
              <a:t>sollen</a:t>
            </a:r>
            <a:r>
              <a:rPr lang="en-US" altLang="de-DE" sz="2000" b="1" dirty="0">
                <a:solidFill>
                  <a:srgbClr val="000000"/>
                </a:solidFill>
                <a:latin typeface="Corbel" pitchFamily="34" charset="0"/>
              </a:rPr>
              <a:t> </a:t>
            </a:r>
            <a:r>
              <a:rPr lang="en-US" altLang="de-DE" sz="2000" b="1" dirty="0" err="1">
                <a:solidFill>
                  <a:srgbClr val="000000"/>
                </a:solidFill>
                <a:latin typeface="Corbel" pitchFamily="34" charset="0"/>
              </a:rPr>
              <a:t>im</a:t>
            </a:r>
            <a:r>
              <a:rPr lang="en-US" altLang="de-DE" sz="2000" b="1" dirty="0">
                <a:solidFill>
                  <a:srgbClr val="000000"/>
                </a:solidFill>
                <a:latin typeface="Corbel" pitchFamily="34" charset="0"/>
              </a:rPr>
              <a:t> Geist </a:t>
            </a:r>
            <a:r>
              <a:rPr lang="en-US" altLang="de-DE" sz="2000" b="1" dirty="0" err="1">
                <a:solidFill>
                  <a:srgbClr val="000000"/>
                </a:solidFill>
                <a:latin typeface="Corbel" pitchFamily="34" charset="0"/>
              </a:rPr>
              <a:t>leben</a:t>
            </a:r>
            <a:endParaRPr lang="en-US" altLang="de-DE" sz="2000" b="1" dirty="0">
              <a:solidFill>
                <a:srgbClr val="000000"/>
              </a:solidFill>
              <a:latin typeface="Corbel" pitchFamily="34" charset="0"/>
            </a:endParaRPr>
          </a:p>
          <a:p>
            <a:pPr marL="0" indent="0" eaLnBrk="1" hangingPunct="1">
              <a:lnSpc>
                <a:spcPct val="100000"/>
              </a:lnSpc>
              <a:buFont typeface="Arial" pitchFamily="34" charset="0"/>
              <a:buNone/>
            </a:pPr>
            <a:r>
              <a:rPr lang="en-US" altLang="de-DE" sz="2000" dirty="0" err="1">
                <a:solidFill>
                  <a:srgbClr val="000000"/>
                </a:solidFill>
                <a:latin typeface="Corbel" pitchFamily="34" charset="0"/>
              </a:rPr>
              <a:t>Römer</a:t>
            </a:r>
            <a:r>
              <a:rPr lang="en-US" altLang="de-DE" sz="2000" dirty="0">
                <a:solidFill>
                  <a:srgbClr val="000000"/>
                </a:solidFill>
                <a:latin typeface="Corbel" pitchFamily="34" charset="0"/>
              </a:rPr>
              <a:t> 8,13; </a:t>
            </a:r>
            <a:r>
              <a:rPr lang="en-US" altLang="de-DE" sz="2000" dirty="0" err="1">
                <a:solidFill>
                  <a:srgbClr val="000000"/>
                </a:solidFill>
                <a:latin typeface="Corbel" pitchFamily="34" charset="0"/>
              </a:rPr>
              <a:t>Galater</a:t>
            </a:r>
            <a:r>
              <a:rPr lang="en-US" altLang="de-DE" sz="2000" dirty="0">
                <a:solidFill>
                  <a:srgbClr val="000000"/>
                </a:solidFill>
                <a:latin typeface="Corbel" pitchFamily="34" charset="0"/>
              </a:rPr>
              <a:t> 5,16-25</a:t>
            </a:r>
          </a:p>
          <a:p>
            <a:pPr marL="0" indent="0" eaLnBrk="1" hangingPunct="1">
              <a:lnSpc>
                <a:spcPct val="100000"/>
              </a:lnSpc>
              <a:buFont typeface="Arial" pitchFamily="34" charset="0"/>
              <a:buNone/>
            </a:pPr>
            <a:br>
              <a:rPr lang="en-US" altLang="de-DE" sz="2000" b="1" dirty="0">
                <a:solidFill>
                  <a:srgbClr val="000000"/>
                </a:solidFill>
                <a:latin typeface="Corbel" pitchFamily="34" charset="0"/>
              </a:rPr>
            </a:br>
            <a:r>
              <a:rPr lang="en-US" altLang="de-DE" sz="2000" b="1" dirty="0" err="1">
                <a:solidFill>
                  <a:srgbClr val="000000"/>
                </a:solidFill>
                <a:latin typeface="Corbel" pitchFamily="34" charset="0"/>
              </a:rPr>
              <a:t>Unterscheidung</a:t>
            </a:r>
            <a:r>
              <a:rPr lang="en-US" altLang="de-DE" sz="2000" b="1" dirty="0">
                <a:solidFill>
                  <a:srgbClr val="000000"/>
                </a:solidFill>
                <a:latin typeface="Corbel" pitchFamily="34" charset="0"/>
              </a:rPr>
              <a:t> </a:t>
            </a:r>
            <a:r>
              <a:rPr lang="en-US" altLang="de-DE" sz="2000" b="1" dirty="0" err="1">
                <a:solidFill>
                  <a:srgbClr val="000000"/>
                </a:solidFill>
                <a:latin typeface="Corbel" pitchFamily="34" charset="0"/>
              </a:rPr>
              <a:t>zw</a:t>
            </a:r>
            <a:r>
              <a:rPr lang="en-US" altLang="de-DE" sz="2000" b="1" dirty="0">
                <a:solidFill>
                  <a:srgbClr val="000000"/>
                </a:solidFill>
                <a:latin typeface="Corbel" pitchFamily="34" charset="0"/>
              </a:rPr>
              <a:t>. </a:t>
            </a:r>
            <a:r>
              <a:rPr lang="en-US" altLang="de-DE" sz="2000" b="1" dirty="0" err="1">
                <a:solidFill>
                  <a:srgbClr val="000000"/>
                </a:solidFill>
                <a:latin typeface="Corbel" pitchFamily="34" charset="0"/>
              </a:rPr>
              <a:t>Dämonisierung</a:t>
            </a:r>
            <a:r>
              <a:rPr lang="en-US" altLang="de-DE" sz="2000" b="1" dirty="0">
                <a:solidFill>
                  <a:srgbClr val="000000"/>
                </a:solidFill>
                <a:latin typeface="Corbel" pitchFamily="34" charset="0"/>
              </a:rPr>
              <a:t> und </a:t>
            </a:r>
            <a:r>
              <a:rPr lang="en-US" altLang="de-DE" sz="2000" b="1" dirty="0" err="1">
                <a:solidFill>
                  <a:srgbClr val="000000"/>
                </a:solidFill>
                <a:latin typeface="Corbel" pitchFamily="34" charset="0"/>
              </a:rPr>
              <a:t>geistlichen</a:t>
            </a:r>
            <a:r>
              <a:rPr lang="en-US" altLang="de-DE" sz="2000" b="1" dirty="0">
                <a:solidFill>
                  <a:srgbClr val="000000"/>
                </a:solidFill>
                <a:latin typeface="Corbel" pitchFamily="34" charset="0"/>
              </a:rPr>
              <a:t> </a:t>
            </a:r>
            <a:r>
              <a:rPr lang="en-US" altLang="de-DE" sz="2000" b="1" dirty="0" err="1">
                <a:solidFill>
                  <a:srgbClr val="000000"/>
                </a:solidFill>
                <a:latin typeface="Corbel" pitchFamily="34" charset="0"/>
              </a:rPr>
              <a:t>Angriffen</a:t>
            </a:r>
            <a:r>
              <a:rPr lang="en-US" altLang="de-DE" sz="2000" b="1" dirty="0">
                <a:solidFill>
                  <a:srgbClr val="000000"/>
                </a:solidFill>
                <a:latin typeface="Corbel" pitchFamily="34" charset="0"/>
              </a:rPr>
              <a:t> von </a:t>
            </a:r>
            <a:r>
              <a:rPr lang="de-DE" altLang="de-DE" sz="2000" b="1" dirty="0">
                <a:solidFill>
                  <a:srgbClr val="000000"/>
                </a:solidFill>
                <a:latin typeface="Corbel" pitchFamily="34" charset="0"/>
              </a:rPr>
              <a:t>außen</a:t>
            </a:r>
          </a:p>
          <a:p>
            <a:pPr marL="0" indent="0" eaLnBrk="1" hangingPunct="1">
              <a:lnSpc>
                <a:spcPct val="100000"/>
              </a:lnSpc>
              <a:buFont typeface="Arial" pitchFamily="34" charset="0"/>
              <a:buNone/>
            </a:pPr>
            <a:r>
              <a:rPr lang="en-US" altLang="de-DE" sz="2000" dirty="0" err="1">
                <a:solidFill>
                  <a:srgbClr val="000000"/>
                </a:solidFill>
                <a:latin typeface="Corbel" pitchFamily="34" charset="0"/>
              </a:rPr>
              <a:t>Epheser</a:t>
            </a:r>
            <a:r>
              <a:rPr lang="en-US" altLang="de-DE" sz="2000" dirty="0">
                <a:solidFill>
                  <a:srgbClr val="000000"/>
                </a:solidFill>
                <a:latin typeface="Corbel" pitchFamily="34" charset="0"/>
              </a:rPr>
              <a:t> 6,11-12</a:t>
            </a:r>
          </a:p>
          <a:p>
            <a:pPr marL="0" indent="0" eaLnBrk="1" hangingPunct="1">
              <a:lnSpc>
                <a:spcPct val="100000"/>
              </a:lnSpc>
              <a:buFont typeface="Arial" pitchFamily="34" charset="0"/>
              <a:buNone/>
            </a:pPr>
            <a:br>
              <a:rPr lang="en-US" altLang="de-DE" sz="2000" b="1" dirty="0">
                <a:solidFill>
                  <a:srgbClr val="000000"/>
                </a:solidFill>
                <a:latin typeface="Corbel" pitchFamily="34" charset="0"/>
              </a:rPr>
            </a:br>
            <a:r>
              <a:rPr lang="en-US" altLang="de-DE" sz="2000" b="1" dirty="0" err="1">
                <a:solidFill>
                  <a:srgbClr val="000000"/>
                </a:solidFill>
                <a:latin typeface="Corbel" pitchFamily="34" charset="0"/>
              </a:rPr>
              <a:t>Gebet</a:t>
            </a:r>
            <a:r>
              <a:rPr lang="en-US" altLang="de-DE" sz="2000" b="1" dirty="0">
                <a:solidFill>
                  <a:srgbClr val="000000"/>
                </a:solidFill>
                <a:latin typeface="Corbel" pitchFamily="34" charset="0"/>
              </a:rPr>
              <a:t> um „</a:t>
            </a:r>
            <a:r>
              <a:rPr lang="en-US" altLang="de-DE" sz="2000" b="1" dirty="0" err="1">
                <a:solidFill>
                  <a:srgbClr val="000000"/>
                </a:solidFill>
                <a:latin typeface="Corbel" pitchFamily="34" charset="0"/>
              </a:rPr>
              <a:t>Unterscheidung</a:t>
            </a:r>
            <a:r>
              <a:rPr lang="en-US" altLang="de-DE" sz="2000" b="1" dirty="0">
                <a:solidFill>
                  <a:srgbClr val="000000"/>
                </a:solidFill>
                <a:latin typeface="Corbel" pitchFamily="34" charset="0"/>
              </a:rPr>
              <a:t> der </a:t>
            </a:r>
            <a:r>
              <a:rPr lang="en-US" altLang="de-DE" sz="2000" b="1" dirty="0" err="1">
                <a:solidFill>
                  <a:srgbClr val="000000"/>
                </a:solidFill>
                <a:latin typeface="Corbel" pitchFamily="34" charset="0"/>
              </a:rPr>
              <a:t>Geister</a:t>
            </a:r>
            <a:r>
              <a:rPr lang="en-US" altLang="de-DE" sz="2000" b="1" dirty="0">
                <a:solidFill>
                  <a:srgbClr val="000000"/>
                </a:solidFill>
                <a:latin typeface="Corbel" pitchFamily="34" charset="0"/>
              </a:rPr>
              <a:t>“</a:t>
            </a:r>
          </a:p>
          <a:p>
            <a:pPr marL="0" indent="0" eaLnBrk="1" hangingPunct="1">
              <a:lnSpc>
                <a:spcPct val="110000"/>
              </a:lnSpc>
              <a:spcAft>
                <a:spcPct val="80000"/>
              </a:spcAft>
              <a:buFont typeface="Arial" pitchFamily="34" charset="0"/>
              <a:buNone/>
            </a:pPr>
            <a:r>
              <a:rPr lang="en-US" altLang="de-DE" sz="2000" dirty="0">
                <a:solidFill>
                  <a:srgbClr val="000000"/>
                </a:solidFill>
                <a:latin typeface="Corbel" pitchFamily="34" charset="0"/>
              </a:rPr>
              <a:t>1. </a:t>
            </a:r>
            <a:r>
              <a:rPr lang="en-US" altLang="de-DE" sz="2000" dirty="0" err="1">
                <a:solidFill>
                  <a:srgbClr val="000000"/>
                </a:solidFill>
                <a:latin typeface="Corbel" pitchFamily="34" charset="0"/>
              </a:rPr>
              <a:t>Korinther</a:t>
            </a:r>
            <a:r>
              <a:rPr lang="en-US" altLang="de-DE" sz="2000" dirty="0">
                <a:solidFill>
                  <a:srgbClr val="000000"/>
                </a:solidFill>
                <a:latin typeface="Corbel" pitchFamily="34" charset="0"/>
              </a:rPr>
              <a:t> 12,10</a:t>
            </a:r>
          </a:p>
        </p:txBody>
      </p:sp>
    </p:spTree>
    <p:extLst>
      <p:ext uri="{BB962C8B-B14F-4D97-AF65-F5344CB8AC3E}">
        <p14:creationId xmlns:p14="http://schemas.microsoft.com/office/powerpoint/2010/main" val="2304747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404664"/>
            <a:ext cx="8229600" cy="6120680"/>
          </a:xfrm>
        </p:spPr>
        <p:txBody>
          <a:bodyPr>
            <a:normAutofit/>
          </a:bodyPr>
          <a:lstStyle/>
          <a:p>
            <a:pPr marL="0" indent="0">
              <a:buNone/>
            </a:pPr>
            <a:r>
              <a:rPr lang="de-DE" b="1" dirty="0" err="1"/>
              <a:t>Befreiungs</a:t>
            </a:r>
            <a:r>
              <a:rPr lang="de-DE" b="1" dirty="0"/>
              <a:t> Seminar</a:t>
            </a:r>
          </a:p>
          <a:p>
            <a:pPr marL="0" indent="0">
              <a:buNone/>
            </a:pPr>
            <a:endParaRPr lang="de-DE" dirty="0"/>
          </a:p>
          <a:p>
            <a:pPr marL="0" indent="0">
              <a:buNone/>
            </a:pPr>
            <a:r>
              <a:rPr lang="de-DE" b="1" i="1" u="sng" dirty="0"/>
              <a:t>18.00</a:t>
            </a:r>
            <a:endParaRPr lang="de-DE" dirty="0"/>
          </a:p>
          <a:p>
            <a:pPr marL="0" indent="0">
              <a:buNone/>
            </a:pPr>
            <a:r>
              <a:rPr lang="de-DE" dirty="0"/>
              <a:t>Kenne deinen Auftrag, deinen Herrn und deinen Feind!</a:t>
            </a:r>
          </a:p>
          <a:p>
            <a:pPr marL="0" indent="0">
              <a:buNone/>
            </a:pPr>
            <a:r>
              <a:rPr lang="de-DE" b="1" i="1" u="sng" dirty="0"/>
              <a:t>18.45</a:t>
            </a:r>
            <a:endParaRPr lang="de-DE" dirty="0"/>
          </a:p>
          <a:p>
            <a:pPr marL="0" indent="0">
              <a:buNone/>
            </a:pPr>
            <a:r>
              <a:rPr lang="de-DE" dirty="0"/>
              <a:t>Anzeichen für Dämonisierung</a:t>
            </a:r>
          </a:p>
          <a:p>
            <a:pPr marL="0" indent="0">
              <a:buNone/>
            </a:pPr>
            <a:r>
              <a:rPr lang="de-DE" dirty="0"/>
              <a:t>(Pause)</a:t>
            </a:r>
          </a:p>
          <a:p>
            <a:pPr marL="0" indent="0">
              <a:buNone/>
            </a:pPr>
            <a:r>
              <a:rPr lang="de-DE" b="1" i="1" u="sng" dirty="0"/>
              <a:t>20.00</a:t>
            </a:r>
            <a:endParaRPr lang="de-DE" dirty="0"/>
          </a:p>
          <a:p>
            <a:pPr marL="0" indent="0">
              <a:buNone/>
            </a:pPr>
            <a:r>
              <a:rPr lang="de-DE" dirty="0"/>
              <a:t>Einfallstore für Dämonen 1</a:t>
            </a:r>
          </a:p>
          <a:p>
            <a:pPr marL="0" indent="0">
              <a:buNone/>
            </a:pPr>
            <a:endParaRPr lang="de-DE" dirty="0"/>
          </a:p>
        </p:txBody>
      </p:sp>
    </p:spTree>
    <p:extLst>
      <p:ext uri="{BB962C8B-B14F-4D97-AF65-F5344CB8AC3E}">
        <p14:creationId xmlns:p14="http://schemas.microsoft.com/office/powerpoint/2010/main" val="23984166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780928"/>
            <a:ext cx="8229600" cy="1143000"/>
          </a:xfrm>
        </p:spPr>
        <p:txBody>
          <a:bodyPr/>
          <a:lstStyle/>
          <a:p>
            <a:r>
              <a:rPr lang="de-DE" b="1" dirty="0"/>
              <a:t>„Einfallstore“</a:t>
            </a:r>
          </a:p>
        </p:txBody>
      </p:sp>
    </p:spTree>
    <p:extLst>
      <p:ext uri="{BB962C8B-B14F-4D97-AF65-F5344CB8AC3E}">
        <p14:creationId xmlns:p14="http://schemas.microsoft.com/office/powerpoint/2010/main" val="37753862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395536" y="476672"/>
            <a:ext cx="8352928" cy="5976664"/>
          </a:xfrm>
        </p:spPr>
        <p:txBody>
          <a:bodyPr>
            <a:normAutofit fontScale="85000" lnSpcReduction="10000"/>
          </a:bodyPr>
          <a:lstStyle/>
          <a:p>
            <a:pPr marL="0" indent="0">
              <a:buNone/>
            </a:pPr>
            <a:r>
              <a:rPr lang="de-DE" b="1" dirty="0"/>
              <a:t>5 Mose 32:16-17</a:t>
            </a:r>
            <a:r>
              <a:rPr lang="de-DE" dirty="0"/>
              <a:t> </a:t>
            </a:r>
          </a:p>
          <a:p>
            <a:pPr marL="0" indent="0">
              <a:buNone/>
            </a:pPr>
            <a:r>
              <a:rPr lang="de-DE" dirty="0"/>
              <a:t>* Sie erregten seine Eifersucht durch </a:t>
            </a:r>
            <a:r>
              <a:rPr lang="de-DE" b="1" i="1" dirty="0"/>
              <a:t>fremde Götter; durch </a:t>
            </a:r>
            <a:r>
              <a:rPr lang="de-DE" b="1" i="1" dirty="0" err="1"/>
              <a:t>Greuel</a:t>
            </a:r>
            <a:r>
              <a:rPr lang="de-DE" b="1" i="1" dirty="0"/>
              <a:t> erzürnten sie ihn. * Sie opferten den Dämonen, die nicht Gott sind</a:t>
            </a:r>
            <a:r>
              <a:rPr lang="de-DE" dirty="0"/>
              <a:t>, Göttern, die sie nicht kannten; neuen Göttern, die aus der Nähe gekommen waren, die eure Väter nicht gefürchtet haben. </a:t>
            </a:r>
          </a:p>
          <a:p>
            <a:endParaRPr lang="de-DE" dirty="0"/>
          </a:p>
          <a:p>
            <a:pPr marL="0" indent="0">
              <a:buNone/>
            </a:pPr>
            <a:r>
              <a:rPr lang="de-DE" b="1" dirty="0"/>
              <a:t>1 Kor 10:19-21</a:t>
            </a:r>
          </a:p>
          <a:p>
            <a:pPr marL="0" indent="0">
              <a:buNone/>
            </a:pPr>
            <a:r>
              <a:rPr lang="de-DE" dirty="0"/>
              <a:t>* Was sage ich nun? Dass das Götzenopfer etwas sei, oder dass ein Götze etwas sei? * </a:t>
            </a:r>
            <a:r>
              <a:rPr lang="de-DE" b="1" i="1" dirty="0"/>
              <a:t>Nein, aber dass sie das, was sie opfern, den Dämonen opfern und nicht Gott! Ich will aber nicht, dass ihr in Gemeinschaft der Dämonen geratet. </a:t>
            </a:r>
            <a:r>
              <a:rPr lang="de-DE" dirty="0"/>
              <a:t>* Ihr könnet nicht des Herrn Kelch trinken und der Dämonen Kelch; ihr könnet nicht am Tische des Herrn teilhaben und am Tische der Dämonen! </a:t>
            </a:r>
          </a:p>
        </p:txBody>
      </p:sp>
    </p:spTree>
    <p:extLst>
      <p:ext uri="{BB962C8B-B14F-4D97-AF65-F5344CB8AC3E}">
        <p14:creationId xmlns:p14="http://schemas.microsoft.com/office/powerpoint/2010/main" val="42431753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332656"/>
            <a:ext cx="8229600" cy="6192688"/>
          </a:xfrm>
        </p:spPr>
        <p:txBody>
          <a:bodyPr>
            <a:normAutofit fontScale="77500" lnSpcReduction="20000"/>
          </a:bodyPr>
          <a:lstStyle/>
          <a:p>
            <a:pPr>
              <a:lnSpc>
                <a:spcPct val="110000"/>
              </a:lnSpc>
            </a:pPr>
            <a:r>
              <a:rPr lang="de-DE" b="1" dirty="0"/>
              <a:t>Okkulte Praktiken </a:t>
            </a:r>
            <a:br>
              <a:rPr lang="de-DE" b="1" dirty="0"/>
            </a:br>
            <a:br>
              <a:rPr lang="de-DE" b="1" dirty="0"/>
            </a:br>
            <a:r>
              <a:rPr lang="de-DE" b="1" dirty="0"/>
              <a:t>  </a:t>
            </a:r>
            <a:r>
              <a:rPr lang="de-DE" i="1" u="sng" dirty="0"/>
              <a:t>aktiv &amp; passiv</a:t>
            </a:r>
            <a:r>
              <a:rPr lang="de-DE" dirty="0"/>
              <a:t>: </a:t>
            </a:r>
            <a:br>
              <a:rPr lang="de-DE" dirty="0"/>
            </a:br>
            <a:r>
              <a:rPr lang="de-DE" dirty="0"/>
              <a:t>- </a:t>
            </a:r>
            <a:r>
              <a:rPr lang="de-DE" b="1" dirty="0"/>
              <a:t>Wahrsagerei</a:t>
            </a:r>
            <a:r>
              <a:rPr lang="de-DE" dirty="0"/>
              <a:t>: </a:t>
            </a:r>
            <a:r>
              <a:rPr lang="de-DE" dirty="0" err="1"/>
              <a:t>Tarotkarten</a:t>
            </a:r>
            <a:r>
              <a:rPr lang="de-DE" dirty="0"/>
              <a:t>, Kaffeesatz lesen, Handlesen, </a:t>
            </a:r>
            <a:br>
              <a:rPr lang="de-DE" dirty="0"/>
            </a:br>
            <a:r>
              <a:rPr lang="de-DE" dirty="0"/>
              <a:t>  Horoskope, Sternzeichen, </a:t>
            </a:r>
            <a:br>
              <a:rPr lang="de-DE" dirty="0"/>
            </a:br>
            <a:r>
              <a:rPr lang="de-DE" dirty="0"/>
              <a:t>- </a:t>
            </a:r>
            <a:r>
              <a:rPr lang="de-DE" b="1" dirty="0"/>
              <a:t>Kontaktaufnahme mit Toten</a:t>
            </a:r>
            <a:r>
              <a:rPr lang="de-DE" dirty="0"/>
              <a:t>/Medium, Gläserrücken</a:t>
            </a:r>
            <a:br>
              <a:rPr lang="de-DE" dirty="0"/>
            </a:br>
            <a:r>
              <a:rPr lang="de-DE" dirty="0"/>
              <a:t>  „Charly </a:t>
            </a:r>
            <a:r>
              <a:rPr lang="de-DE" dirty="0" err="1"/>
              <a:t>Charly</a:t>
            </a:r>
            <a:r>
              <a:rPr lang="de-DE" dirty="0"/>
              <a:t>“</a:t>
            </a:r>
            <a:br>
              <a:rPr lang="de-DE" dirty="0"/>
            </a:br>
            <a:r>
              <a:rPr lang="de-DE" dirty="0"/>
              <a:t>- Engelverehrung, </a:t>
            </a:r>
            <a:r>
              <a:rPr lang="de-DE" dirty="0" err="1"/>
              <a:t>Geisführer</a:t>
            </a:r>
            <a:r>
              <a:rPr lang="de-DE" dirty="0"/>
              <a:t>/</a:t>
            </a:r>
            <a:r>
              <a:rPr lang="de-DE" dirty="0" err="1"/>
              <a:t>Channeling</a:t>
            </a:r>
            <a:r>
              <a:rPr lang="de-DE" dirty="0"/>
              <a:t>, </a:t>
            </a:r>
            <a:br>
              <a:rPr lang="de-DE" dirty="0"/>
            </a:br>
            <a:r>
              <a:rPr lang="de-DE" dirty="0"/>
              <a:t>- Schamanismus</a:t>
            </a:r>
            <a:br>
              <a:rPr lang="de-DE" dirty="0"/>
            </a:br>
            <a:r>
              <a:rPr lang="de-DE" dirty="0"/>
              <a:t>- Pendeln, </a:t>
            </a:r>
            <a:r>
              <a:rPr lang="de-DE" b="1" dirty="0"/>
              <a:t>Meditation</a:t>
            </a:r>
            <a:r>
              <a:rPr lang="de-DE" dirty="0"/>
              <a:t>, Hypnose,  </a:t>
            </a:r>
            <a:br>
              <a:rPr lang="de-DE" dirty="0"/>
            </a:br>
            <a:r>
              <a:rPr lang="de-DE" dirty="0"/>
              <a:t>- </a:t>
            </a:r>
            <a:r>
              <a:rPr lang="de-DE" b="1" dirty="0"/>
              <a:t>Geistheilung</a:t>
            </a:r>
            <a:r>
              <a:rPr lang="de-DE" dirty="0"/>
              <a:t>, Reiki, Akupunktur, Akupressur,</a:t>
            </a:r>
            <a:br>
              <a:rPr lang="de-DE" dirty="0"/>
            </a:br>
            <a:r>
              <a:rPr lang="de-DE"/>
              <a:t>  Fußreflexzonen-Massage</a:t>
            </a:r>
            <a:br>
              <a:rPr lang="de-DE" dirty="0"/>
            </a:br>
            <a:r>
              <a:rPr lang="de-DE" dirty="0"/>
              <a:t>- </a:t>
            </a:r>
            <a:r>
              <a:rPr lang="de-DE" b="1" dirty="0"/>
              <a:t>Yoga, Thai Chi, </a:t>
            </a:r>
            <a:r>
              <a:rPr lang="de-DE" b="1" dirty="0" err="1"/>
              <a:t>Fernöstl</a:t>
            </a:r>
            <a:r>
              <a:rPr lang="de-DE" b="1" dirty="0"/>
              <a:t>. Kampfsport </a:t>
            </a:r>
            <a:br>
              <a:rPr lang="de-DE" dirty="0"/>
            </a:br>
            <a:r>
              <a:rPr lang="de-DE" dirty="0"/>
              <a:t>- Homöopathie, Anthroposophie, Wünschelrute</a:t>
            </a:r>
            <a:br>
              <a:rPr lang="de-DE" dirty="0"/>
            </a:br>
            <a:r>
              <a:rPr lang="de-DE" dirty="0"/>
              <a:t>- Heilsteine</a:t>
            </a:r>
          </a:p>
          <a:p>
            <a:pPr lvl="0">
              <a:lnSpc>
                <a:spcPct val="110000"/>
              </a:lnSpc>
            </a:pPr>
            <a:endParaRPr lang="de-DE" dirty="0"/>
          </a:p>
          <a:p>
            <a:pPr lvl="0">
              <a:lnSpc>
                <a:spcPct val="110000"/>
              </a:lnSpc>
            </a:pPr>
            <a:r>
              <a:rPr lang="de-DE" b="1" dirty="0"/>
              <a:t>Vorfahren mit okkulten Sünden</a:t>
            </a:r>
          </a:p>
        </p:txBody>
      </p:sp>
    </p:spTree>
    <p:extLst>
      <p:ext uri="{BB962C8B-B14F-4D97-AF65-F5344CB8AC3E}">
        <p14:creationId xmlns:p14="http://schemas.microsoft.com/office/powerpoint/2010/main" val="3320485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404664"/>
            <a:ext cx="8229600" cy="6120680"/>
          </a:xfrm>
        </p:spPr>
        <p:txBody>
          <a:bodyPr>
            <a:normAutofit fontScale="77500" lnSpcReduction="20000"/>
          </a:bodyPr>
          <a:lstStyle/>
          <a:p>
            <a:pPr marL="0" indent="0">
              <a:buNone/>
            </a:pPr>
            <a:r>
              <a:rPr lang="de-DE" b="1" dirty="0" err="1"/>
              <a:t>Befreiungs</a:t>
            </a:r>
            <a:r>
              <a:rPr lang="de-DE" b="1" dirty="0"/>
              <a:t> Seminar</a:t>
            </a:r>
          </a:p>
          <a:p>
            <a:pPr marL="0" indent="0">
              <a:buNone/>
            </a:pPr>
            <a:endParaRPr lang="de-DE" b="1" i="1" u="sng" dirty="0"/>
          </a:p>
          <a:p>
            <a:pPr marL="0" indent="0">
              <a:buNone/>
            </a:pPr>
            <a:r>
              <a:rPr lang="de-DE" b="1" i="1" u="sng" dirty="0"/>
              <a:t>10.00</a:t>
            </a:r>
            <a:r>
              <a:rPr lang="de-DE" dirty="0"/>
              <a:t> - Einfallstore für Dämonen 2</a:t>
            </a:r>
          </a:p>
          <a:p>
            <a:pPr marL="0" indent="0">
              <a:buNone/>
            </a:pPr>
            <a:endParaRPr lang="de-DE" b="1" i="1" u="sng" dirty="0"/>
          </a:p>
          <a:p>
            <a:pPr marL="0" indent="0">
              <a:buNone/>
            </a:pPr>
            <a:r>
              <a:rPr lang="de-DE" b="1" i="1" u="sng" dirty="0"/>
              <a:t>11.00</a:t>
            </a:r>
            <a:r>
              <a:rPr lang="de-DE" dirty="0"/>
              <a:t> - Können (wiedergeborene) Christen Dämonen haben?</a:t>
            </a:r>
          </a:p>
          <a:p>
            <a:pPr marL="0" indent="0">
              <a:buNone/>
            </a:pPr>
            <a:endParaRPr lang="de-DE" b="1" u="sng" dirty="0"/>
          </a:p>
          <a:p>
            <a:pPr marL="0" indent="0">
              <a:buNone/>
            </a:pPr>
            <a:r>
              <a:rPr lang="de-DE" b="1" u="sng" dirty="0"/>
              <a:t>12:30</a:t>
            </a:r>
            <a:r>
              <a:rPr lang="de-DE" dirty="0"/>
              <a:t> - Essen</a:t>
            </a:r>
          </a:p>
          <a:p>
            <a:pPr marL="0" indent="0">
              <a:buNone/>
            </a:pPr>
            <a:endParaRPr lang="de-DE" b="1" u="sng" dirty="0"/>
          </a:p>
          <a:p>
            <a:pPr marL="0" indent="0">
              <a:buNone/>
            </a:pPr>
            <a:r>
              <a:rPr lang="de-DE" b="1" u="sng" dirty="0"/>
              <a:t>14:00</a:t>
            </a:r>
            <a:r>
              <a:rPr lang="de-DE" dirty="0"/>
              <a:t> - Wie treiben wir Dämonen aus?</a:t>
            </a:r>
          </a:p>
          <a:p>
            <a:pPr marL="0" indent="0">
              <a:buNone/>
            </a:pPr>
            <a:endParaRPr lang="de-DE" b="1" u="sng" dirty="0"/>
          </a:p>
          <a:p>
            <a:pPr marL="0" indent="0">
              <a:buNone/>
            </a:pPr>
            <a:r>
              <a:rPr lang="de-DE" b="1" u="sng" dirty="0"/>
              <a:t>15:00</a:t>
            </a:r>
            <a:r>
              <a:rPr lang="de-DE" i="1" dirty="0"/>
              <a:t> - Gruppenlossage/Befreiung</a:t>
            </a:r>
          </a:p>
          <a:p>
            <a:pPr marL="0" indent="0">
              <a:buNone/>
            </a:pPr>
            <a:endParaRPr lang="de-DE" b="1" u="sng" dirty="0"/>
          </a:p>
          <a:p>
            <a:pPr marL="0" indent="0">
              <a:buNone/>
            </a:pPr>
            <a:r>
              <a:rPr lang="de-DE" b="1" u="sng" dirty="0"/>
              <a:t>17:00</a:t>
            </a:r>
            <a:r>
              <a:rPr lang="de-DE" dirty="0"/>
              <a:t> - Frei bleiben</a:t>
            </a:r>
          </a:p>
          <a:p>
            <a:pPr marL="0" indent="0">
              <a:buNone/>
            </a:pPr>
            <a:endParaRPr lang="de-DE" dirty="0"/>
          </a:p>
          <a:p>
            <a:pPr marL="0" indent="0">
              <a:buNone/>
            </a:pPr>
            <a:r>
              <a:rPr lang="de-DE" b="1" i="1" dirty="0"/>
              <a:t>Fragen/Antworten/Einzelgebete (20.00 Ende)</a:t>
            </a:r>
            <a:endParaRPr lang="de-DE" b="1" dirty="0"/>
          </a:p>
        </p:txBody>
      </p:sp>
    </p:spTree>
    <p:extLst>
      <p:ext uri="{BB962C8B-B14F-4D97-AF65-F5344CB8AC3E}">
        <p14:creationId xmlns:p14="http://schemas.microsoft.com/office/powerpoint/2010/main" val="38617126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404664"/>
            <a:ext cx="8229600" cy="6048672"/>
          </a:xfrm>
        </p:spPr>
        <p:txBody>
          <a:bodyPr/>
          <a:lstStyle/>
          <a:p>
            <a:r>
              <a:rPr lang="de-DE" b="1" dirty="0"/>
              <a:t>Gegenstände im Haus</a:t>
            </a:r>
            <a:r>
              <a:rPr lang="de-DE" dirty="0"/>
              <a:t> </a:t>
            </a:r>
            <a:br>
              <a:rPr lang="de-DE" dirty="0"/>
            </a:br>
            <a:r>
              <a:rPr lang="de-DE" dirty="0"/>
              <a:t>- </a:t>
            </a:r>
            <a:r>
              <a:rPr lang="de-DE" dirty="0" err="1"/>
              <a:t>Afikanische</a:t>
            </a:r>
            <a:r>
              <a:rPr lang="de-DE" dirty="0"/>
              <a:t> Masken/</a:t>
            </a:r>
            <a:r>
              <a:rPr lang="de-DE" dirty="0" err="1"/>
              <a:t>Artifakte</a:t>
            </a:r>
            <a:r>
              <a:rPr lang="de-DE" dirty="0"/>
              <a:t>, </a:t>
            </a:r>
            <a:br>
              <a:rPr lang="de-DE" dirty="0"/>
            </a:br>
            <a:r>
              <a:rPr lang="de-DE" dirty="0"/>
              <a:t>- Drachen/Schlangen,</a:t>
            </a:r>
            <a:br>
              <a:rPr lang="de-DE" dirty="0"/>
            </a:br>
            <a:r>
              <a:rPr lang="de-DE" dirty="0"/>
              <a:t>- Gegenstände/Bücher mit Esoterik, Zauberei </a:t>
            </a:r>
            <a:br>
              <a:rPr lang="de-DE" dirty="0"/>
            </a:br>
            <a:r>
              <a:rPr lang="de-DE" dirty="0"/>
              <a:t>      -&gt; Elfen/Feen/Einhörner, …</a:t>
            </a:r>
            <a:br>
              <a:rPr lang="de-DE" dirty="0"/>
            </a:br>
            <a:r>
              <a:rPr lang="de-DE" dirty="0"/>
              <a:t>- Buddhas, Totenköpfe, „Weihachten“, </a:t>
            </a:r>
            <a:br>
              <a:rPr lang="de-DE" dirty="0"/>
            </a:br>
            <a:r>
              <a:rPr lang="de-DE" dirty="0"/>
              <a:t>- Kruzifixe/Rosenkränze, Koran …</a:t>
            </a:r>
            <a:br>
              <a:rPr lang="de-DE" dirty="0"/>
            </a:br>
            <a:r>
              <a:rPr lang="de-DE" dirty="0"/>
              <a:t>- Bilder (Buddha, Maria, Pharao, Sphinx, </a:t>
            </a:r>
            <a:br>
              <a:rPr lang="de-DE" dirty="0"/>
            </a:br>
            <a:r>
              <a:rPr lang="de-DE" dirty="0"/>
              <a:t>      </a:t>
            </a:r>
            <a:r>
              <a:rPr lang="de-DE" dirty="0" err="1"/>
              <a:t>isl</a:t>
            </a:r>
            <a:r>
              <a:rPr lang="de-DE" dirty="0"/>
              <a:t>. Kalligraphie…)</a:t>
            </a:r>
            <a:br>
              <a:rPr lang="de-DE" dirty="0"/>
            </a:br>
            <a:endParaRPr lang="de-DE" dirty="0"/>
          </a:p>
        </p:txBody>
      </p:sp>
    </p:spTree>
    <p:extLst>
      <p:ext uri="{BB962C8B-B14F-4D97-AF65-F5344CB8AC3E}">
        <p14:creationId xmlns:p14="http://schemas.microsoft.com/office/powerpoint/2010/main" val="13244486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404664"/>
            <a:ext cx="8229600" cy="6120680"/>
          </a:xfrm>
        </p:spPr>
        <p:txBody>
          <a:bodyPr>
            <a:normAutofit fontScale="77500" lnSpcReduction="20000"/>
          </a:bodyPr>
          <a:lstStyle/>
          <a:p>
            <a:pPr marL="0" indent="0">
              <a:buNone/>
            </a:pPr>
            <a:r>
              <a:rPr lang="de-DE" b="1" dirty="0" err="1"/>
              <a:t>Befreiungs</a:t>
            </a:r>
            <a:r>
              <a:rPr lang="de-DE" b="1" dirty="0"/>
              <a:t> Seminar</a:t>
            </a:r>
          </a:p>
          <a:p>
            <a:pPr marL="0" indent="0">
              <a:buNone/>
            </a:pPr>
            <a:endParaRPr lang="de-DE" b="1" i="1" u="sng" dirty="0"/>
          </a:p>
          <a:p>
            <a:pPr marL="0" indent="0">
              <a:buNone/>
            </a:pPr>
            <a:r>
              <a:rPr lang="de-DE" b="1" i="1" u="sng" dirty="0"/>
              <a:t>10.00</a:t>
            </a:r>
            <a:r>
              <a:rPr lang="de-DE" dirty="0"/>
              <a:t> - Einfallstore für Dämonen 2</a:t>
            </a:r>
          </a:p>
          <a:p>
            <a:pPr marL="0" indent="0">
              <a:buNone/>
            </a:pPr>
            <a:endParaRPr lang="de-DE" b="1" i="1" u="sng" dirty="0"/>
          </a:p>
          <a:p>
            <a:pPr marL="0" indent="0">
              <a:buNone/>
            </a:pPr>
            <a:r>
              <a:rPr lang="de-DE" b="1" i="1" u="sng" dirty="0"/>
              <a:t>11.00</a:t>
            </a:r>
            <a:r>
              <a:rPr lang="de-DE" dirty="0"/>
              <a:t> - Können (wiedergeborene) Christen Dämonen haben?</a:t>
            </a:r>
          </a:p>
          <a:p>
            <a:pPr marL="0" indent="0">
              <a:buNone/>
            </a:pPr>
            <a:endParaRPr lang="de-DE" b="1" u="sng" dirty="0"/>
          </a:p>
          <a:p>
            <a:pPr marL="0" indent="0">
              <a:buNone/>
            </a:pPr>
            <a:r>
              <a:rPr lang="de-DE" b="1" u="sng" dirty="0"/>
              <a:t>12:30</a:t>
            </a:r>
            <a:r>
              <a:rPr lang="de-DE" dirty="0"/>
              <a:t> - Essen</a:t>
            </a:r>
          </a:p>
          <a:p>
            <a:pPr marL="0" indent="0">
              <a:buNone/>
            </a:pPr>
            <a:endParaRPr lang="de-DE" b="1" u="sng" dirty="0"/>
          </a:p>
          <a:p>
            <a:pPr marL="0" indent="0">
              <a:buNone/>
            </a:pPr>
            <a:r>
              <a:rPr lang="de-DE" b="1" u="sng" dirty="0"/>
              <a:t>14:00</a:t>
            </a:r>
            <a:r>
              <a:rPr lang="de-DE" dirty="0"/>
              <a:t> - Wie treiben wir Dämonen aus?</a:t>
            </a:r>
          </a:p>
          <a:p>
            <a:pPr marL="0" indent="0">
              <a:buNone/>
            </a:pPr>
            <a:endParaRPr lang="de-DE" b="1" u="sng" dirty="0"/>
          </a:p>
          <a:p>
            <a:pPr marL="0" indent="0">
              <a:buNone/>
            </a:pPr>
            <a:r>
              <a:rPr lang="de-DE" b="1" u="sng" dirty="0"/>
              <a:t>15:30</a:t>
            </a:r>
            <a:r>
              <a:rPr lang="de-DE" i="1" dirty="0"/>
              <a:t> - Gruppenlossage/Befreiung</a:t>
            </a:r>
          </a:p>
          <a:p>
            <a:pPr marL="0" indent="0">
              <a:buNone/>
            </a:pPr>
            <a:endParaRPr lang="de-DE" b="1" u="sng" dirty="0"/>
          </a:p>
          <a:p>
            <a:pPr marL="0" indent="0">
              <a:buNone/>
            </a:pPr>
            <a:r>
              <a:rPr lang="de-DE" b="1" u="sng" dirty="0"/>
              <a:t>17:00</a:t>
            </a:r>
            <a:r>
              <a:rPr lang="de-DE" dirty="0"/>
              <a:t> - Frei bleiben</a:t>
            </a:r>
          </a:p>
          <a:p>
            <a:pPr marL="0" indent="0">
              <a:buNone/>
            </a:pPr>
            <a:endParaRPr lang="de-DE" dirty="0"/>
          </a:p>
          <a:p>
            <a:pPr marL="0" indent="0">
              <a:buNone/>
            </a:pPr>
            <a:r>
              <a:rPr lang="de-DE" b="1" i="1" dirty="0"/>
              <a:t>Fragen/Antworten/Einzelgebete (20.00 Ende)</a:t>
            </a:r>
            <a:endParaRPr lang="de-DE" b="1" dirty="0"/>
          </a:p>
        </p:txBody>
      </p:sp>
    </p:spTree>
    <p:extLst>
      <p:ext uri="{BB962C8B-B14F-4D97-AF65-F5344CB8AC3E}">
        <p14:creationId xmlns:p14="http://schemas.microsoft.com/office/powerpoint/2010/main" val="17210097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ildergebnis für pigs in the par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88640"/>
            <a:ext cx="2158805" cy="3394348"/>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Bildergebnis für sie werden dämonen austreib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63888" y="190453"/>
            <a:ext cx="2350189" cy="346635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Bildergebnis für healing through deliveranc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72200" y="233279"/>
            <a:ext cx="2391847" cy="3380703"/>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Bildergebnis für sieg über die höll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48671" y="3723162"/>
            <a:ext cx="1838904" cy="2922335"/>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Bildergebnis für Dienst der befreiu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837861" y="3697444"/>
            <a:ext cx="1802241" cy="2973414"/>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Bildergebnis für Children's deliveranc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7544" y="3697444"/>
            <a:ext cx="2095486" cy="3140083"/>
          </a:xfrm>
          <a:prstGeom prst="rect">
            <a:avLst/>
          </a:prstGeom>
          <a:noFill/>
          <a:extLst>
            <a:ext uri="{909E8E84-426E-40DD-AFC4-6F175D3DCCD1}">
              <a14:hiddenFill xmlns:a14="http://schemas.microsoft.com/office/drawing/2010/main">
                <a:solidFill>
                  <a:srgbClr val="FFFFFF"/>
                </a:solidFill>
              </a14:hiddenFill>
            </a:ext>
          </a:extLst>
        </p:spPr>
      </p:pic>
      <p:sp>
        <p:nvSpPr>
          <p:cNvPr id="4" name="Explosion 1 3"/>
          <p:cNvSpPr/>
          <p:nvPr/>
        </p:nvSpPr>
        <p:spPr>
          <a:xfrm>
            <a:off x="3837861" y="1340768"/>
            <a:ext cx="518115" cy="432048"/>
          </a:xfrm>
          <a:prstGeom prst="irregularSeal1">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de-DE"/>
          </a:p>
        </p:txBody>
      </p:sp>
      <p:sp>
        <p:nvSpPr>
          <p:cNvPr id="11" name="Explosion 1 10"/>
          <p:cNvSpPr/>
          <p:nvPr/>
        </p:nvSpPr>
        <p:spPr>
          <a:xfrm>
            <a:off x="3875397" y="5949280"/>
            <a:ext cx="518115" cy="432048"/>
          </a:xfrm>
          <a:prstGeom prst="irregularSeal1">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de-DE"/>
          </a:p>
        </p:txBody>
      </p:sp>
      <p:sp>
        <p:nvSpPr>
          <p:cNvPr id="12" name="Explosion 1 11"/>
          <p:cNvSpPr/>
          <p:nvPr/>
        </p:nvSpPr>
        <p:spPr>
          <a:xfrm>
            <a:off x="7947550" y="6101680"/>
            <a:ext cx="518115" cy="432048"/>
          </a:xfrm>
          <a:prstGeom prst="irregularSeal1">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845683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548680"/>
            <a:ext cx="8229600" cy="5832648"/>
          </a:xfrm>
        </p:spPr>
        <p:txBody>
          <a:bodyPr>
            <a:normAutofit fontScale="55000" lnSpcReduction="20000"/>
          </a:bodyPr>
          <a:lstStyle/>
          <a:p>
            <a:pPr>
              <a:lnSpc>
                <a:spcPct val="170000"/>
              </a:lnSpc>
            </a:pPr>
            <a:r>
              <a:rPr lang="de-DE" b="1" dirty="0"/>
              <a:t>Karten/Rollenspiele mit Zauberei/Hexerei</a:t>
            </a:r>
          </a:p>
          <a:p>
            <a:pPr>
              <a:lnSpc>
                <a:spcPct val="170000"/>
              </a:lnSpc>
            </a:pPr>
            <a:r>
              <a:rPr lang="de-DE" b="1" dirty="0"/>
              <a:t>Familienaufstellung (Spiritismus!)</a:t>
            </a:r>
          </a:p>
          <a:p>
            <a:pPr>
              <a:lnSpc>
                <a:spcPct val="170000"/>
              </a:lnSpc>
            </a:pPr>
            <a:r>
              <a:rPr lang="de-DE" b="1" dirty="0"/>
              <a:t>Misshandlung, Missbrauch, </a:t>
            </a:r>
          </a:p>
          <a:p>
            <a:pPr>
              <a:lnSpc>
                <a:spcPct val="170000"/>
              </a:lnSpc>
            </a:pPr>
            <a:r>
              <a:rPr lang="de-DE" b="1" dirty="0" err="1"/>
              <a:t>Mannipulation</a:t>
            </a:r>
            <a:r>
              <a:rPr lang="de-DE" b="1" dirty="0"/>
              <a:t>/Abhängigkeit/Zauberbande</a:t>
            </a:r>
            <a:endParaRPr lang="de-DE" dirty="0"/>
          </a:p>
          <a:p>
            <a:pPr lvl="0">
              <a:lnSpc>
                <a:spcPct val="170000"/>
              </a:lnSpc>
            </a:pPr>
            <a:r>
              <a:rPr lang="de-DE" b="1" dirty="0"/>
              <a:t>Trauer, Trauma, Schmerz- &amp; Schockerfahrung</a:t>
            </a:r>
            <a:endParaRPr lang="de-DE" dirty="0"/>
          </a:p>
          <a:p>
            <a:pPr lvl="0">
              <a:lnSpc>
                <a:spcPct val="170000"/>
              </a:lnSpc>
            </a:pPr>
            <a:r>
              <a:rPr lang="de-DE" b="1" dirty="0"/>
              <a:t>Alkohol- und Drogenkonsum </a:t>
            </a:r>
            <a:br>
              <a:rPr lang="de-DE" b="1" dirty="0"/>
            </a:br>
            <a:r>
              <a:rPr lang="de-DE" dirty="0"/>
              <a:t>(bes. bewusstseinserweiternde)</a:t>
            </a:r>
          </a:p>
          <a:p>
            <a:pPr lvl="0">
              <a:lnSpc>
                <a:spcPct val="170000"/>
              </a:lnSpc>
            </a:pPr>
            <a:r>
              <a:rPr lang="de-DE" b="1" dirty="0"/>
              <a:t>Filme </a:t>
            </a:r>
            <a:br>
              <a:rPr lang="de-DE" b="1" dirty="0"/>
            </a:br>
            <a:r>
              <a:rPr lang="de-DE" dirty="0"/>
              <a:t>(Zauber-, Gewalt-, Horror-, Sex-)</a:t>
            </a:r>
          </a:p>
          <a:p>
            <a:pPr>
              <a:lnSpc>
                <a:spcPct val="170000"/>
              </a:lnSpc>
            </a:pPr>
            <a:r>
              <a:rPr lang="de-DE" b="1" dirty="0"/>
              <a:t>Musik </a:t>
            </a:r>
            <a:br>
              <a:rPr lang="de-DE" b="1" dirty="0"/>
            </a:br>
            <a:r>
              <a:rPr lang="de-DE" dirty="0"/>
              <a:t>(Rock, </a:t>
            </a:r>
            <a:r>
              <a:rPr lang="de-DE" dirty="0" err="1"/>
              <a:t>Metal</a:t>
            </a:r>
            <a:r>
              <a:rPr lang="de-DE" dirty="0"/>
              <a:t>, </a:t>
            </a:r>
            <a:r>
              <a:rPr lang="de-DE" dirty="0" err="1"/>
              <a:t>u.v.m</a:t>
            </a:r>
            <a:r>
              <a:rPr lang="de-DE" dirty="0"/>
              <a:t> -&gt; Geister hinter der Musik Rebellion, Unreinheit,</a:t>
            </a:r>
            <a:br>
              <a:rPr lang="de-DE" dirty="0"/>
            </a:br>
            <a:r>
              <a:rPr lang="de-DE" dirty="0"/>
              <a:t>Zorn…)</a:t>
            </a:r>
          </a:p>
        </p:txBody>
      </p:sp>
    </p:spTree>
    <p:extLst>
      <p:ext uri="{BB962C8B-B14F-4D97-AF65-F5344CB8AC3E}">
        <p14:creationId xmlns:p14="http://schemas.microsoft.com/office/powerpoint/2010/main" val="1735661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5121"/>
            <a:ext cx="8229600" cy="1143000"/>
          </a:xfrm>
        </p:spPr>
        <p:txBody>
          <a:bodyPr/>
          <a:lstStyle/>
          <a:p>
            <a:r>
              <a:rPr lang="de-DE" dirty="0"/>
              <a:t>AC/DC „Hells Bells“</a:t>
            </a:r>
          </a:p>
        </p:txBody>
      </p:sp>
      <p:sp>
        <p:nvSpPr>
          <p:cNvPr id="3" name="Inhaltsplatzhalter 2"/>
          <p:cNvSpPr>
            <a:spLocks noGrp="1"/>
          </p:cNvSpPr>
          <p:nvPr>
            <p:ph idx="1"/>
          </p:nvPr>
        </p:nvSpPr>
        <p:spPr>
          <a:xfrm>
            <a:off x="457200" y="1340768"/>
            <a:ext cx="8229600" cy="5256584"/>
          </a:xfrm>
        </p:spPr>
        <p:txBody>
          <a:bodyPr>
            <a:normAutofit fontScale="70000" lnSpcReduction="20000"/>
          </a:bodyPr>
          <a:lstStyle/>
          <a:p>
            <a:pPr marL="0" indent="0">
              <a:buNone/>
            </a:pPr>
            <a:r>
              <a:rPr lang="de-DE" dirty="0"/>
              <a:t>Ich bin grollender Donner, ein Wolkenbruch</a:t>
            </a:r>
            <a:br>
              <a:rPr lang="de-DE" dirty="0"/>
            </a:br>
            <a:r>
              <a:rPr lang="de-DE" dirty="0"/>
              <a:t>Ich komme über euch wie ein Wirbelsturm</a:t>
            </a:r>
            <a:br>
              <a:rPr lang="de-DE" dirty="0"/>
            </a:br>
            <a:r>
              <a:rPr lang="de-DE" dirty="0"/>
              <a:t>Meine Blitze zucken über den Himmel</a:t>
            </a:r>
            <a:br>
              <a:rPr lang="de-DE" dirty="0"/>
            </a:br>
            <a:r>
              <a:rPr lang="de-DE" b="1" dirty="0"/>
              <a:t>Du bist noch jung, aber du wirst sterben</a:t>
            </a:r>
            <a:br>
              <a:rPr lang="de-DE" b="1" dirty="0"/>
            </a:br>
            <a:br>
              <a:rPr lang="de-DE" dirty="0"/>
            </a:br>
            <a:r>
              <a:rPr lang="de-DE" dirty="0"/>
              <a:t>Ich mache keine Gefangenen, verschone kein Leben</a:t>
            </a:r>
            <a:br>
              <a:rPr lang="de-DE" dirty="0"/>
            </a:br>
            <a:r>
              <a:rPr lang="de-DE" dirty="0"/>
              <a:t>Keiner, der sich mir widersetzt</a:t>
            </a:r>
            <a:br>
              <a:rPr lang="de-DE" dirty="0"/>
            </a:br>
            <a:r>
              <a:rPr lang="de-DE" b="1" dirty="0"/>
              <a:t>Ich habe meine Glocke, ich nehme ich dich mit in die Hölle</a:t>
            </a:r>
            <a:br>
              <a:rPr lang="de-DE" b="1" dirty="0"/>
            </a:br>
            <a:r>
              <a:rPr lang="de-DE" b="1" dirty="0"/>
              <a:t>Ich werde dich kriegen, Satan kriegt dich!</a:t>
            </a:r>
            <a:br>
              <a:rPr lang="de-DE" b="1" dirty="0"/>
            </a:br>
            <a:br>
              <a:rPr lang="de-DE" b="1" dirty="0"/>
            </a:br>
            <a:r>
              <a:rPr lang="de-DE" dirty="0"/>
              <a:t>Glocken der Hölle</a:t>
            </a:r>
            <a:br>
              <a:rPr lang="de-DE" dirty="0"/>
            </a:br>
            <a:r>
              <a:rPr lang="de-DE" dirty="0"/>
              <a:t>Ja, Glocken der Hölle</a:t>
            </a:r>
            <a:br>
              <a:rPr lang="de-DE" dirty="0"/>
            </a:br>
            <a:r>
              <a:rPr lang="de-DE" b="1" dirty="0"/>
              <a:t>Für dich läute ich die Glocken der Hölle</a:t>
            </a:r>
            <a:br>
              <a:rPr lang="de-DE" b="1" dirty="0"/>
            </a:br>
            <a:r>
              <a:rPr lang="de-DE" b="1" dirty="0"/>
              <a:t>Ich bin schon ganz heiß, Glocken der Hölle!</a:t>
            </a:r>
            <a:br>
              <a:rPr lang="de-DE" b="1" dirty="0"/>
            </a:br>
            <a:br>
              <a:rPr lang="de-DE" b="1" dirty="0"/>
            </a:br>
            <a:r>
              <a:rPr lang="de-DE" b="1" dirty="0"/>
              <a:t>Ich werde dir düstere Gefühle dein Rückgrat rauf und runter jagen</a:t>
            </a:r>
            <a:br>
              <a:rPr lang="de-DE" b="1" dirty="0"/>
            </a:br>
            <a:r>
              <a:rPr lang="de-DE" b="1" dirty="0"/>
              <a:t>Wenn du ein Bösewicht bist, dann bist du ein Freund von mir</a:t>
            </a:r>
            <a:br>
              <a:rPr lang="de-DE" b="1" dirty="0"/>
            </a:br>
            <a:r>
              <a:rPr lang="de-DE" b="1" dirty="0"/>
              <a:t>Sieh, wie mein weißes Licht die Nacht zerteilt</a:t>
            </a:r>
            <a:br>
              <a:rPr lang="de-DE" b="1" dirty="0"/>
            </a:br>
            <a:r>
              <a:rPr lang="de-DE" b="1" dirty="0"/>
              <a:t>Denn wenn Gott auf der Linken ist, bleibe ich auf der Rechten</a:t>
            </a:r>
          </a:p>
          <a:p>
            <a:endParaRPr lang="de-DE" dirty="0"/>
          </a:p>
        </p:txBody>
      </p:sp>
    </p:spTree>
    <p:extLst>
      <p:ext uri="{BB962C8B-B14F-4D97-AF65-F5344CB8AC3E}">
        <p14:creationId xmlns:p14="http://schemas.microsoft.com/office/powerpoint/2010/main" val="7785152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332656"/>
            <a:ext cx="8229600" cy="6336704"/>
          </a:xfrm>
        </p:spPr>
        <p:txBody>
          <a:bodyPr>
            <a:normAutofit fontScale="62500" lnSpcReduction="20000"/>
          </a:bodyPr>
          <a:lstStyle/>
          <a:p>
            <a:pPr lvl="0"/>
            <a:r>
              <a:rPr lang="de-DE" b="1" dirty="0"/>
              <a:t>Sünde im sexuellen Bereich</a:t>
            </a:r>
            <a:r>
              <a:rPr lang="de-DE" dirty="0"/>
              <a:t> (z. B. , </a:t>
            </a:r>
            <a:r>
              <a:rPr lang="de-DE" dirty="0" err="1"/>
              <a:t>Pornographiesucht</a:t>
            </a:r>
            <a:r>
              <a:rPr lang="de-DE" dirty="0"/>
              <a:t>, Prostitution)</a:t>
            </a:r>
            <a:br>
              <a:rPr lang="de-DE" dirty="0"/>
            </a:br>
            <a:endParaRPr lang="de-DE" dirty="0"/>
          </a:p>
          <a:p>
            <a:pPr lvl="0"/>
            <a:r>
              <a:rPr lang="de-DE" b="1" dirty="0"/>
              <a:t>In Sünde leben/bleiben</a:t>
            </a:r>
            <a:r>
              <a:rPr lang="de-DE" dirty="0"/>
              <a:t>, nicht bekennen/lossagen, verharmlosen </a:t>
            </a:r>
            <a:br>
              <a:rPr lang="de-DE" dirty="0"/>
            </a:br>
            <a:r>
              <a:rPr lang="de-DE" dirty="0"/>
              <a:t>(Mord, Zorn; Habsucht, Hass, Lust, Essen, Unglaube, Kritik, usw.)</a:t>
            </a:r>
            <a:br>
              <a:rPr lang="de-DE" dirty="0"/>
            </a:br>
            <a:endParaRPr lang="de-DE" dirty="0"/>
          </a:p>
          <a:p>
            <a:pPr lvl="0"/>
            <a:r>
              <a:rPr lang="de-DE" b="1" dirty="0"/>
              <a:t>Die Zunge</a:t>
            </a:r>
            <a:br>
              <a:rPr lang="de-DE" b="1" dirty="0"/>
            </a:br>
            <a:r>
              <a:rPr lang="de-DE" dirty="0"/>
              <a:t>(Lügen/Ironie/Sarkasmus,  Hohn/Spott/…)</a:t>
            </a:r>
            <a:br>
              <a:rPr lang="de-DE" b="1" dirty="0"/>
            </a:br>
            <a:endParaRPr lang="de-DE" dirty="0"/>
          </a:p>
          <a:p>
            <a:pPr lvl="0"/>
            <a:r>
              <a:rPr lang="de-DE" b="1" dirty="0"/>
              <a:t>Flüche </a:t>
            </a:r>
            <a:br>
              <a:rPr lang="de-DE" b="1" dirty="0"/>
            </a:br>
            <a:r>
              <a:rPr lang="de-DE" dirty="0"/>
              <a:t>Selbst, von anderen....vom „Freimaurerfluch“ bis zum „Ich bin halt so…“</a:t>
            </a:r>
            <a:br>
              <a:rPr lang="de-DE" dirty="0"/>
            </a:br>
            <a:r>
              <a:rPr lang="de-DE" dirty="0"/>
              <a:t>auch „Biblische Flüche“ -&gt; Israel, </a:t>
            </a:r>
            <a:r>
              <a:rPr lang="de-DE" dirty="0" err="1"/>
              <a:t>Basdard</a:t>
            </a:r>
            <a:r>
              <a:rPr lang="de-DE" dirty="0"/>
              <a:t>, Vater Mutter, </a:t>
            </a:r>
            <a:br>
              <a:rPr lang="de-DE" b="1" dirty="0"/>
            </a:br>
            <a:endParaRPr lang="de-DE" b="1" dirty="0"/>
          </a:p>
          <a:p>
            <a:pPr lvl="0"/>
            <a:r>
              <a:rPr lang="de-DE" b="1" dirty="0"/>
              <a:t>Mord </a:t>
            </a:r>
            <a:br>
              <a:rPr lang="de-DE" b="1" dirty="0"/>
            </a:br>
            <a:r>
              <a:rPr lang="de-DE" dirty="0" err="1"/>
              <a:t>Mord</a:t>
            </a:r>
            <a:r>
              <a:rPr lang="de-DE" dirty="0"/>
              <a:t>, Selbstmord, Abtreibung!...</a:t>
            </a:r>
          </a:p>
          <a:p>
            <a:pPr lvl="0"/>
            <a:endParaRPr lang="de-DE" dirty="0"/>
          </a:p>
          <a:p>
            <a:pPr lvl="0"/>
            <a:r>
              <a:rPr lang="de-DE" b="1" dirty="0"/>
              <a:t>Irrlehren/"falsche Geister" </a:t>
            </a:r>
            <a:br>
              <a:rPr lang="de-DE" b="1" dirty="0"/>
            </a:br>
            <a:r>
              <a:rPr lang="de-DE" dirty="0"/>
              <a:t>(Islam, Zeugen Jehovas, Mormonen, Scientology, Katholizismus, Allversöhnung, 7Tage </a:t>
            </a:r>
            <a:r>
              <a:rPr lang="de-DE" dirty="0" err="1"/>
              <a:t>Adventismus</a:t>
            </a:r>
            <a:r>
              <a:rPr lang="de-DE" dirty="0"/>
              <a:t>…)</a:t>
            </a:r>
            <a:br>
              <a:rPr lang="de-DE" dirty="0"/>
            </a:br>
            <a:endParaRPr lang="de-DE" dirty="0"/>
          </a:p>
          <a:p>
            <a:pPr lvl="0"/>
            <a:r>
              <a:rPr lang="de-DE" b="1" dirty="0"/>
              <a:t>Ablehnung/Minderwertigkeit </a:t>
            </a:r>
            <a:br>
              <a:rPr lang="de-DE" b="1" dirty="0"/>
            </a:br>
            <a:r>
              <a:rPr lang="de-DE" dirty="0"/>
              <a:t>(Lügen, Flüche… KÖNNEN Türen öffnen)</a:t>
            </a:r>
            <a:br>
              <a:rPr lang="de-DE" b="1" dirty="0"/>
            </a:br>
            <a:endParaRPr lang="de-DE" dirty="0"/>
          </a:p>
          <a:p>
            <a:pPr lvl="0"/>
            <a:r>
              <a:rPr lang="de-DE" b="1" dirty="0"/>
              <a:t>Angst </a:t>
            </a:r>
            <a:r>
              <a:rPr lang="de-DE" dirty="0"/>
              <a:t>(KANN in jeder Form Türen öffnen)</a:t>
            </a:r>
          </a:p>
          <a:p>
            <a:pPr marL="0" lvl="0" indent="0">
              <a:buNone/>
            </a:pPr>
            <a:endParaRPr lang="de-DE" dirty="0"/>
          </a:p>
        </p:txBody>
      </p:sp>
    </p:spTree>
    <p:extLst>
      <p:ext uri="{BB962C8B-B14F-4D97-AF65-F5344CB8AC3E}">
        <p14:creationId xmlns:p14="http://schemas.microsoft.com/office/powerpoint/2010/main" val="3316160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uppieren 13"/>
          <p:cNvGrpSpPr/>
          <p:nvPr/>
        </p:nvGrpSpPr>
        <p:grpSpPr>
          <a:xfrm>
            <a:off x="484909" y="692696"/>
            <a:ext cx="7975523" cy="5638832"/>
            <a:chOff x="484909" y="692696"/>
            <a:chExt cx="7975523" cy="5638832"/>
          </a:xfrm>
        </p:grpSpPr>
        <p:cxnSp>
          <p:nvCxnSpPr>
            <p:cNvPr id="5" name="Gerade Verbindung 4"/>
            <p:cNvCxnSpPr/>
            <p:nvPr/>
          </p:nvCxnSpPr>
          <p:spPr>
            <a:xfrm flipV="1">
              <a:off x="484909" y="692696"/>
              <a:ext cx="3006971" cy="5638832"/>
            </a:xfrm>
            <a:prstGeom prst="line">
              <a:avLst/>
            </a:prstGeom>
          </p:spPr>
          <p:style>
            <a:lnRef idx="3">
              <a:schemeClr val="dk1"/>
            </a:lnRef>
            <a:fillRef idx="0">
              <a:schemeClr val="dk1"/>
            </a:fillRef>
            <a:effectRef idx="2">
              <a:schemeClr val="dk1"/>
            </a:effectRef>
            <a:fontRef idx="minor">
              <a:schemeClr val="tx1"/>
            </a:fontRef>
          </p:style>
        </p:cxnSp>
        <p:cxnSp>
          <p:nvCxnSpPr>
            <p:cNvPr id="9" name="Gerade Verbindung 8"/>
            <p:cNvCxnSpPr/>
            <p:nvPr/>
          </p:nvCxnSpPr>
          <p:spPr>
            <a:xfrm>
              <a:off x="6228184" y="692696"/>
              <a:ext cx="2232248" cy="5638832"/>
            </a:xfrm>
            <a:prstGeom prst="line">
              <a:avLst/>
            </a:prstGeom>
          </p:spPr>
          <p:style>
            <a:lnRef idx="3">
              <a:schemeClr val="dk1"/>
            </a:lnRef>
            <a:fillRef idx="0">
              <a:schemeClr val="dk1"/>
            </a:fillRef>
            <a:effectRef idx="2">
              <a:schemeClr val="dk1"/>
            </a:effectRef>
            <a:fontRef idx="minor">
              <a:schemeClr val="tx1"/>
            </a:fontRef>
          </p:style>
        </p:cxnSp>
        <p:cxnSp>
          <p:nvCxnSpPr>
            <p:cNvPr id="11" name="Gerade Verbindung 10"/>
            <p:cNvCxnSpPr/>
            <p:nvPr/>
          </p:nvCxnSpPr>
          <p:spPr>
            <a:xfrm>
              <a:off x="4788024" y="692696"/>
              <a:ext cx="0" cy="1368152"/>
            </a:xfrm>
            <a:prstGeom prst="line">
              <a:avLst/>
            </a:prstGeom>
          </p:spPr>
          <p:style>
            <a:lnRef idx="3">
              <a:schemeClr val="dk1"/>
            </a:lnRef>
            <a:fillRef idx="0">
              <a:schemeClr val="dk1"/>
            </a:fillRef>
            <a:effectRef idx="2">
              <a:schemeClr val="dk1"/>
            </a:effectRef>
            <a:fontRef idx="minor">
              <a:schemeClr val="tx1"/>
            </a:fontRef>
          </p:style>
        </p:cxnSp>
        <p:cxnSp>
          <p:nvCxnSpPr>
            <p:cNvPr id="12" name="Gerade Verbindung 11"/>
            <p:cNvCxnSpPr/>
            <p:nvPr/>
          </p:nvCxnSpPr>
          <p:spPr>
            <a:xfrm>
              <a:off x="4788024" y="2708920"/>
              <a:ext cx="0" cy="1368152"/>
            </a:xfrm>
            <a:prstGeom prst="line">
              <a:avLst/>
            </a:prstGeom>
          </p:spPr>
          <p:style>
            <a:lnRef idx="3">
              <a:schemeClr val="dk1"/>
            </a:lnRef>
            <a:fillRef idx="0">
              <a:schemeClr val="dk1"/>
            </a:fillRef>
            <a:effectRef idx="2">
              <a:schemeClr val="dk1"/>
            </a:effectRef>
            <a:fontRef idx="minor">
              <a:schemeClr val="tx1"/>
            </a:fontRef>
          </p:style>
        </p:cxnSp>
        <p:cxnSp>
          <p:nvCxnSpPr>
            <p:cNvPr id="13" name="Gerade Verbindung 12"/>
            <p:cNvCxnSpPr/>
            <p:nvPr/>
          </p:nvCxnSpPr>
          <p:spPr>
            <a:xfrm>
              <a:off x="4782375" y="4725144"/>
              <a:ext cx="0" cy="1368152"/>
            </a:xfrm>
            <a:prstGeom prst="line">
              <a:avLst/>
            </a:prstGeom>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31975248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404664"/>
            <a:ext cx="8229600" cy="6120680"/>
          </a:xfrm>
        </p:spPr>
        <p:txBody>
          <a:bodyPr>
            <a:normAutofit fontScale="77500" lnSpcReduction="20000"/>
          </a:bodyPr>
          <a:lstStyle/>
          <a:p>
            <a:pPr marL="0" indent="0">
              <a:buNone/>
            </a:pPr>
            <a:r>
              <a:rPr lang="de-DE" b="1" dirty="0" err="1"/>
              <a:t>Befreiungs</a:t>
            </a:r>
            <a:r>
              <a:rPr lang="de-DE" b="1" dirty="0"/>
              <a:t> Seminar</a:t>
            </a:r>
          </a:p>
          <a:p>
            <a:pPr marL="0" indent="0">
              <a:buNone/>
            </a:pPr>
            <a:endParaRPr lang="de-DE" b="1" i="1" u="sng" dirty="0"/>
          </a:p>
          <a:p>
            <a:pPr marL="0" indent="0">
              <a:buNone/>
            </a:pPr>
            <a:r>
              <a:rPr lang="de-DE" b="1" i="1" u="sng" dirty="0"/>
              <a:t>10.00</a:t>
            </a:r>
            <a:r>
              <a:rPr lang="de-DE" dirty="0"/>
              <a:t> - Einfallstore für Dämonen 2</a:t>
            </a:r>
          </a:p>
          <a:p>
            <a:pPr marL="0" indent="0">
              <a:buNone/>
            </a:pPr>
            <a:endParaRPr lang="de-DE" b="1" i="1" u="sng" dirty="0"/>
          </a:p>
          <a:p>
            <a:pPr marL="0" indent="0">
              <a:buNone/>
            </a:pPr>
            <a:r>
              <a:rPr lang="de-DE" b="1" i="1" u="sng" dirty="0"/>
              <a:t>11.00</a:t>
            </a:r>
            <a:r>
              <a:rPr lang="de-DE" dirty="0"/>
              <a:t> - Können (wiedergeborene) Christen Dämonen haben?</a:t>
            </a:r>
          </a:p>
          <a:p>
            <a:pPr marL="0" indent="0">
              <a:buNone/>
            </a:pPr>
            <a:endParaRPr lang="de-DE" b="1" u="sng" dirty="0"/>
          </a:p>
          <a:p>
            <a:pPr marL="0" indent="0">
              <a:buNone/>
            </a:pPr>
            <a:r>
              <a:rPr lang="de-DE" b="1" u="sng" dirty="0"/>
              <a:t>12:30</a:t>
            </a:r>
            <a:r>
              <a:rPr lang="de-DE" dirty="0"/>
              <a:t> - Essen</a:t>
            </a:r>
          </a:p>
          <a:p>
            <a:pPr marL="0" indent="0">
              <a:buNone/>
            </a:pPr>
            <a:endParaRPr lang="de-DE" b="1" u="sng" dirty="0"/>
          </a:p>
          <a:p>
            <a:pPr marL="0" indent="0">
              <a:buNone/>
            </a:pPr>
            <a:r>
              <a:rPr lang="de-DE" b="1" u="sng" dirty="0"/>
              <a:t>14:00</a:t>
            </a:r>
            <a:r>
              <a:rPr lang="de-DE" dirty="0"/>
              <a:t> - Wie treiben wir Dämonen aus?</a:t>
            </a:r>
          </a:p>
          <a:p>
            <a:pPr marL="0" indent="0">
              <a:buNone/>
            </a:pPr>
            <a:endParaRPr lang="de-DE" b="1" u="sng" dirty="0"/>
          </a:p>
          <a:p>
            <a:pPr marL="0" indent="0">
              <a:buNone/>
            </a:pPr>
            <a:r>
              <a:rPr lang="de-DE" b="1" u="sng" dirty="0"/>
              <a:t>15:30</a:t>
            </a:r>
            <a:r>
              <a:rPr lang="de-DE" i="1" dirty="0"/>
              <a:t> - Gruppenlossage/Befreiung</a:t>
            </a:r>
          </a:p>
          <a:p>
            <a:pPr marL="0" indent="0">
              <a:buNone/>
            </a:pPr>
            <a:endParaRPr lang="de-DE" b="1" u="sng" dirty="0"/>
          </a:p>
          <a:p>
            <a:pPr marL="0" indent="0">
              <a:buNone/>
            </a:pPr>
            <a:r>
              <a:rPr lang="de-DE" b="1" u="sng" dirty="0"/>
              <a:t>17:00</a:t>
            </a:r>
            <a:r>
              <a:rPr lang="de-DE" dirty="0"/>
              <a:t> - Frei bleiben</a:t>
            </a:r>
          </a:p>
          <a:p>
            <a:pPr marL="0" indent="0">
              <a:buNone/>
            </a:pPr>
            <a:endParaRPr lang="de-DE" dirty="0"/>
          </a:p>
          <a:p>
            <a:pPr marL="0" indent="0">
              <a:buNone/>
            </a:pPr>
            <a:r>
              <a:rPr lang="de-DE" b="1" i="1" dirty="0"/>
              <a:t>Fragen/Antworten/Einzelgebete (20.00 Ende)</a:t>
            </a:r>
            <a:endParaRPr lang="de-DE" b="1" dirty="0"/>
          </a:p>
        </p:txBody>
      </p:sp>
    </p:spTree>
    <p:extLst>
      <p:ext uri="{BB962C8B-B14F-4D97-AF65-F5344CB8AC3E}">
        <p14:creationId xmlns:p14="http://schemas.microsoft.com/office/powerpoint/2010/main" val="17210097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2420888"/>
            <a:ext cx="8229600" cy="1143000"/>
          </a:xfrm>
        </p:spPr>
        <p:txBody>
          <a:bodyPr>
            <a:noAutofit/>
          </a:bodyPr>
          <a:lstStyle/>
          <a:p>
            <a:r>
              <a:rPr lang="de-DE" b="1" dirty="0"/>
              <a:t>Können wiedergeboren Christen Dämonisiert sein?</a:t>
            </a:r>
          </a:p>
        </p:txBody>
      </p:sp>
    </p:spTree>
    <p:extLst>
      <p:ext uri="{BB962C8B-B14F-4D97-AF65-F5344CB8AC3E}">
        <p14:creationId xmlns:p14="http://schemas.microsoft.com/office/powerpoint/2010/main" val="13765994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476672"/>
            <a:ext cx="8229600" cy="5976664"/>
          </a:xfrm>
        </p:spPr>
        <p:txBody>
          <a:bodyPr/>
          <a:lstStyle/>
          <a:p>
            <a:pPr marL="0" indent="0">
              <a:buNone/>
            </a:pPr>
            <a:r>
              <a:rPr lang="de-DE" b="1" dirty="0"/>
              <a:t>4.1 Terminologie: </a:t>
            </a:r>
            <a:br>
              <a:rPr lang="de-DE" b="1" dirty="0"/>
            </a:br>
            <a:r>
              <a:rPr lang="de-DE" b="1" dirty="0"/>
              <a:t>"unter Einfluss stehen" und "Raum geben"</a:t>
            </a:r>
            <a:endParaRPr lang="de-DE" dirty="0"/>
          </a:p>
          <a:p>
            <a:pPr marL="0" indent="0">
              <a:buNone/>
            </a:pPr>
            <a:br>
              <a:rPr lang="de-DE" dirty="0"/>
            </a:br>
            <a:r>
              <a:rPr lang="de-DE" dirty="0"/>
              <a:t>„</a:t>
            </a:r>
            <a:r>
              <a:rPr lang="de-DE" b="1" dirty="0" err="1"/>
              <a:t>daimonizo</a:t>
            </a:r>
            <a:r>
              <a:rPr lang="de-DE" b="1" dirty="0"/>
              <a:t>“</a:t>
            </a:r>
            <a:r>
              <a:rPr lang="de-DE" dirty="0"/>
              <a:t> </a:t>
            </a:r>
            <a:br>
              <a:rPr lang="de-DE" dirty="0"/>
            </a:br>
            <a:r>
              <a:rPr lang="de-DE" dirty="0"/>
              <a:t>Verbform von „</a:t>
            </a:r>
            <a:r>
              <a:rPr lang="de-DE" dirty="0" err="1"/>
              <a:t>daimon</a:t>
            </a:r>
            <a:r>
              <a:rPr lang="de-DE" dirty="0"/>
              <a:t>“ im passiv -&gt; </a:t>
            </a:r>
            <a:r>
              <a:rPr lang="de-DE" b="1" dirty="0"/>
              <a:t>dämonisiert</a:t>
            </a:r>
            <a:r>
              <a:rPr lang="de-DE" dirty="0"/>
              <a:t>/ unter Einfluss von Dämonen stehen</a:t>
            </a:r>
          </a:p>
          <a:p>
            <a:pPr marL="0" indent="0">
              <a:buNone/>
            </a:pPr>
            <a:br>
              <a:rPr lang="de-DE" dirty="0"/>
            </a:br>
            <a:r>
              <a:rPr lang="de-DE" b="1" dirty="0"/>
              <a:t>NICHT "besessen“</a:t>
            </a:r>
            <a:r>
              <a:rPr lang="de-DE" dirty="0"/>
              <a:t>, was Besitzansprüche Satans impliziert.</a:t>
            </a:r>
            <a:br>
              <a:rPr lang="de-DE" dirty="0"/>
            </a:br>
            <a:endParaRPr lang="de-DE" dirty="0"/>
          </a:p>
        </p:txBody>
      </p:sp>
    </p:spTree>
    <p:extLst>
      <p:ext uri="{BB962C8B-B14F-4D97-AF65-F5344CB8AC3E}">
        <p14:creationId xmlns:p14="http://schemas.microsoft.com/office/powerpoint/2010/main" val="1027739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ildergebnis für pigs in the par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88640"/>
            <a:ext cx="2158805" cy="3394348"/>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Bildergebnis für sie werden dämonen austreib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63888" y="190453"/>
            <a:ext cx="2350189" cy="346635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Bildergebnis für healing through deliveranc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72200" y="233279"/>
            <a:ext cx="2391847" cy="3380703"/>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Bildergebnis für sieg über die höll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48671" y="3723162"/>
            <a:ext cx="1838904" cy="2922335"/>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Bildergebnis für Dienst der befreiu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837861" y="3697444"/>
            <a:ext cx="1802241" cy="2973414"/>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Bildergebnis für Children's deliveranc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7544" y="3697444"/>
            <a:ext cx="2095486" cy="3140083"/>
          </a:xfrm>
          <a:prstGeom prst="rect">
            <a:avLst/>
          </a:prstGeom>
          <a:noFill/>
          <a:extLst>
            <a:ext uri="{909E8E84-426E-40DD-AFC4-6F175D3DCCD1}">
              <a14:hiddenFill xmlns:a14="http://schemas.microsoft.com/office/drawing/2010/main">
                <a:solidFill>
                  <a:srgbClr val="FFFFFF"/>
                </a:solidFill>
              </a14:hiddenFill>
            </a:ext>
          </a:extLst>
        </p:spPr>
      </p:pic>
      <p:sp>
        <p:nvSpPr>
          <p:cNvPr id="4" name="Explosion 1 3"/>
          <p:cNvSpPr/>
          <p:nvPr/>
        </p:nvSpPr>
        <p:spPr>
          <a:xfrm>
            <a:off x="3837861" y="1340768"/>
            <a:ext cx="518115" cy="432048"/>
          </a:xfrm>
          <a:prstGeom prst="irregularSeal1">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de-DE"/>
          </a:p>
        </p:txBody>
      </p:sp>
      <p:sp>
        <p:nvSpPr>
          <p:cNvPr id="11" name="Explosion 1 10"/>
          <p:cNvSpPr/>
          <p:nvPr/>
        </p:nvSpPr>
        <p:spPr>
          <a:xfrm>
            <a:off x="3875397" y="5949280"/>
            <a:ext cx="518115" cy="432048"/>
          </a:xfrm>
          <a:prstGeom prst="irregularSeal1">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de-DE"/>
          </a:p>
        </p:txBody>
      </p:sp>
      <p:sp>
        <p:nvSpPr>
          <p:cNvPr id="12" name="Explosion 1 11"/>
          <p:cNvSpPr/>
          <p:nvPr/>
        </p:nvSpPr>
        <p:spPr>
          <a:xfrm>
            <a:off x="7947550" y="6101680"/>
            <a:ext cx="518115" cy="432048"/>
          </a:xfrm>
          <a:prstGeom prst="irregularSeal1">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159969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endParaRPr lang="de-DE"/>
          </a:p>
        </p:txBody>
      </p:sp>
      <p:pic>
        <p:nvPicPr>
          <p:cNvPr id="1026" name="Picture 2" descr="Bildergebnis für promille t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21" y="90298"/>
            <a:ext cx="7109449" cy="355472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Bildergebnis für promille te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32" y="3861048"/>
            <a:ext cx="3702903" cy="2761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10249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Beispiel aus der Bibel…</a:t>
            </a:r>
          </a:p>
        </p:txBody>
      </p:sp>
      <p:sp>
        <p:nvSpPr>
          <p:cNvPr id="3" name="Inhaltsplatzhalter 2"/>
          <p:cNvSpPr>
            <a:spLocks noGrp="1"/>
          </p:cNvSpPr>
          <p:nvPr>
            <p:ph idx="1"/>
          </p:nvPr>
        </p:nvSpPr>
        <p:spPr>
          <a:xfrm>
            <a:off x="457200" y="1600200"/>
            <a:ext cx="8363272" cy="4853136"/>
          </a:xfrm>
        </p:spPr>
        <p:txBody>
          <a:bodyPr>
            <a:normAutofit/>
          </a:bodyPr>
          <a:lstStyle/>
          <a:p>
            <a:pPr marL="0" indent="0">
              <a:buNone/>
            </a:pPr>
            <a:r>
              <a:rPr lang="de-DE" b="1" dirty="0"/>
              <a:t>Epheser4, 26-27</a:t>
            </a:r>
          </a:p>
          <a:p>
            <a:pPr marL="0" indent="0">
              <a:lnSpc>
                <a:spcPct val="150000"/>
              </a:lnSpc>
              <a:buNone/>
            </a:pPr>
            <a:r>
              <a:rPr lang="de-DE" dirty="0"/>
              <a:t>1) Zürnt ihr,…</a:t>
            </a:r>
          </a:p>
          <a:p>
            <a:pPr marL="0" indent="0">
              <a:lnSpc>
                <a:spcPct val="150000"/>
              </a:lnSpc>
              <a:buNone/>
            </a:pPr>
            <a:r>
              <a:rPr lang="de-DE" dirty="0"/>
              <a:t>2) … so sündigt nicht; …</a:t>
            </a:r>
          </a:p>
          <a:p>
            <a:pPr marL="0" indent="0">
              <a:lnSpc>
                <a:spcPct val="150000"/>
              </a:lnSpc>
              <a:buNone/>
            </a:pPr>
            <a:r>
              <a:rPr lang="de-DE" dirty="0"/>
              <a:t>3) …die Sonne gehe nicht unter </a:t>
            </a:r>
            <a:br>
              <a:rPr lang="de-DE" dirty="0"/>
            </a:br>
            <a:r>
              <a:rPr lang="de-DE" dirty="0"/>
              <a:t>        über eurem Zorn!... </a:t>
            </a:r>
          </a:p>
          <a:p>
            <a:pPr marL="0" indent="0">
              <a:lnSpc>
                <a:spcPct val="150000"/>
              </a:lnSpc>
              <a:buNone/>
            </a:pPr>
            <a:r>
              <a:rPr lang="de-DE" dirty="0"/>
              <a:t>4) …Gebt (so) nicht Raum dem Teufel (in euch)! </a:t>
            </a:r>
          </a:p>
          <a:p>
            <a:pPr marL="0" indent="0">
              <a:buNone/>
            </a:pPr>
            <a:endParaRPr lang="de-DE" dirty="0"/>
          </a:p>
        </p:txBody>
      </p:sp>
    </p:spTree>
    <p:extLst>
      <p:ext uri="{BB962C8B-B14F-4D97-AF65-F5344CB8AC3E}">
        <p14:creationId xmlns:p14="http://schemas.microsoft.com/office/powerpoint/2010/main" val="3902451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548680"/>
            <a:ext cx="8229600" cy="5577483"/>
          </a:xfrm>
        </p:spPr>
        <p:txBody>
          <a:bodyPr/>
          <a:lstStyle/>
          <a:p>
            <a:pPr marL="0" indent="0">
              <a:buNone/>
            </a:pPr>
            <a:r>
              <a:rPr lang="de-DE" b="1" dirty="0"/>
              <a:t>4.2 Es sollte nicht so sein! (1.Joh 5,18) </a:t>
            </a:r>
            <a:br>
              <a:rPr lang="de-DE" b="1" dirty="0"/>
            </a:br>
            <a:r>
              <a:rPr lang="de-DE" b="1" u="sng" dirty="0"/>
              <a:t>Aber...</a:t>
            </a:r>
          </a:p>
          <a:p>
            <a:pPr marL="0" indent="0">
              <a:buNone/>
            </a:pPr>
            <a:endParaRPr lang="de-DE" dirty="0"/>
          </a:p>
          <a:p>
            <a:r>
              <a:rPr lang="de-DE" dirty="0"/>
              <a:t>…wenn keine vollständige/richtige Wiedergeburt stattfand!!! </a:t>
            </a:r>
            <a:br>
              <a:rPr lang="de-DE" dirty="0"/>
            </a:br>
            <a:endParaRPr lang="de-DE" dirty="0"/>
          </a:p>
          <a:p>
            <a:r>
              <a:rPr lang="de-DE" b="1" dirty="0"/>
              <a:t>- Keine richtige Buße </a:t>
            </a:r>
          </a:p>
          <a:p>
            <a:r>
              <a:rPr lang="de-DE" b="1" dirty="0"/>
              <a:t>- Keine (Glaubens)Taufe</a:t>
            </a:r>
            <a:r>
              <a:rPr lang="de-DE" dirty="0"/>
              <a:t> </a:t>
            </a:r>
          </a:p>
          <a:p>
            <a:r>
              <a:rPr lang="de-DE" b="1" dirty="0"/>
              <a:t>- Kein Heiliger Geist</a:t>
            </a:r>
            <a:r>
              <a:rPr lang="de-DE" dirty="0"/>
              <a:t>!!!</a:t>
            </a:r>
          </a:p>
          <a:p>
            <a:pPr marL="0" indent="0">
              <a:buNone/>
            </a:pPr>
            <a:endParaRPr lang="de-DE" dirty="0"/>
          </a:p>
        </p:txBody>
      </p:sp>
    </p:spTree>
    <p:extLst>
      <p:ext uri="{BB962C8B-B14F-4D97-AF65-F5344CB8AC3E}">
        <p14:creationId xmlns:p14="http://schemas.microsoft.com/office/powerpoint/2010/main" val="427250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476672"/>
            <a:ext cx="8229600" cy="5904656"/>
          </a:xfrm>
        </p:spPr>
        <p:txBody>
          <a:bodyPr>
            <a:normAutofit lnSpcReduction="10000"/>
          </a:bodyPr>
          <a:lstStyle/>
          <a:p>
            <a:pPr marL="0" indent="0">
              <a:buNone/>
            </a:pPr>
            <a:r>
              <a:rPr lang="de-DE" b="1" dirty="0"/>
              <a:t>4.2 Es sollte nicht so sein! (1.Joh 5,18) </a:t>
            </a:r>
            <a:br>
              <a:rPr lang="de-DE" b="1" dirty="0"/>
            </a:br>
            <a:r>
              <a:rPr lang="de-DE" b="1" u="sng" dirty="0"/>
              <a:t>Aber...</a:t>
            </a:r>
            <a:br>
              <a:rPr lang="de-DE" dirty="0"/>
            </a:br>
            <a:endParaRPr lang="de-DE" dirty="0"/>
          </a:p>
          <a:p>
            <a:r>
              <a:rPr lang="de-DE" dirty="0"/>
              <a:t>...wenn vor/bei/nach ihrer Bekehrung nie um Befreiung gebetet wurde (</a:t>
            </a:r>
            <a:r>
              <a:rPr lang="de-DE" dirty="0" err="1"/>
              <a:t>Mk</a:t>
            </a:r>
            <a:r>
              <a:rPr lang="de-DE" dirty="0"/>
              <a:t> 16,17; </a:t>
            </a:r>
            <a:r>
              <a:rPr lang="de-DE" dirty="0" err="1"/>
              <a:t>Apg</a:t>
            </a:r>
            <a:r>
              <a:rPr lang="de-DE" dirty="0"/>
              <a:t> 8,7-12)</a:t>
            </a:r>
          </a:p>
          <a:p>
            <a:pPr marL="0" indent="0">
              <a:buNone/>
            </a:pPr>
            <a:r>
              <a:rPr lang="de-DE" dirty="0"/>
              <a:t> </a:t>
            </a:r>
          </a:p>
          <a:p>
            <a:r>
              <a:rPr lang="de-DE" dirty="0"/>
              <a:t>...oder durch verharren in Sünde </a:t>
            </a:r>
            <a:br>
              <a:rPr lang="de-DE" dirty="0"/>
            </a:br>
            <a:r>
              <a:rPr lang="de-DE" dirty="0"/>
              <a:t>-&gt; </a:t>
            </a:r>
            <a:r>
              <a:rPr lang="de-DE" b="1" dirty="0"/>
              <a:t>dem Teufel Raum geben (Eph4,26/27) </a:t>
            </a:r>
          </a:p>
          <a:p>
            <a:endParaRPr lang="de-DE" dirty="0"/>
          </a:p>
          <a:p>
            <a:r>
              <a:rPr lang="de-DE" dirty="0"/>
              <a:t>...oder einem man sich einem falschen Geist öffnet (2.Kor11,4).</a:t>
            </a:r>
          </a:p>
        </p:txBody>
      </p:sp>
    </p:spTree>
    <p:extLst>
      <p:ext uri="{BB962C8B-B14F-4D97-AF65-F5344CB8AC3E}">
        <p14:creationId xmlns:p14="http://schemas.microsoft.com/office/powerpoint/2010/main" val="28570547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404664"/>
            <a:ext cx="8229600" cy="6048672"/>
          </a:xfrm>
        </p:spPr>
        <p:txBody>
          <a:bodyPr/>
          <a:lstStyle/>
          <a:p>
            <a:pPr marL="0" indent="0">
              <a:buNone/>
            </a:pPr>
            <a:r>
              <a:rPr lang="de-DE" b="1" dirty="0"/>
              <a:t>4.3 Beispiele aus der Bibel</a:t>
            </a:r>
            <a:br>
              <a:rPr lang="de-DE" b="1" dirty="0"/>
            </a:br>
            <a:endParaRPr lang="de-DE" dirty="0"/>
          </a:p>
          <a:p>
            <a:pPr>
              <a:lnSpc>
                <a:spcPct val="150000"/>
              </a:lnSpc>
            </a:pPr>
            <a:r>
              <a:rPr lang="de-DE" dirty="0"/>
              <a:t>Judas - Joh13,2+27  </a:t>
            </a:r>
          </a:p>
          <a:p>
            <a:pPr>
              <a:lnSpc>
                <a:spcPct val="150000"/>
              </a:lnSpc>
            </a:pPr>
            <a:r>
              <a:rPr lang="de-DE" dirty="0"/>
              <a:t>Petrus - Mark8,33 </a:t>
            </a:r>
          </a:p>
          <a:p>
            <a:pPr>
              <a:lnSpc>
                <a:spcPct val="150000"/>
              </a:lnSpc>
            </a:pPr>
            <a:r>
              <a:rPr lang="de-DE" dirty="0"/>
              <a:t>Saul  - 1Sam16,14-15, 18,8-11, 1Chr10,13-14</a:t>
            </a:r>
          </a:p>
          <a:p>
            <a:pPr>
              <a:lnSpc>
                <a:spcPct val="150000"/>
              </a:lnSpc>
            </a:pPr>
            <a:r>
              <a:rPr lang="de-DE" dirty="0" err="1"/>
              <a:t>Kain</a:t>
            </a:r>
            <a:r>
              <a:rPr lang="de-DE" dirty="0"/>
              <a:t> - Gen4,5-7</a:t>
            </a:r>
          </a:p>
          <a:p>
            <a:pPr>
              <a:lnSpc>
                <a:spcPct val="150000"/>
              </a:lnSpc>
            </a:pPr>
            <a:r>
              <a:rPr lang="de-DE" dirty="0" err="1"/>
              <a:t>Annanias</a:t>
            </a:r>
            <a:r>
              <a:rPr lang="de-DE" dirty="0"/>
              <a:t>/</a:t>
            </a:r>
            <a:r>
              <a:rPr lang="de-DE" dirty="0" err="1"/>
              <a:t>Saphira</a:t>
            </a:r>
            <a:r>
              <a:rPr lang="de-DE" dirty="0"/>
              <a:t> - Apg5,3</a:t>
            </a:r>
            <a:br>
              <a:rPr lang="de-DE" dirty="0"/>
            </a:br>
            <a:endParaRPr lang="de-DE" dirty="0"/>
          </a:p>
        </p:txBody>
      </p:sp>
    </p:spTree>
    <p:extLst>
      <p:ext uri="{BB962C8B-B14F-4D97-AF65-F5344CB8AC3E}">
        <p14:creationId xmlns:p14="http://schemas.microsoft.com/office/powerpoint/2010/main" val="2385156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404664"/>
            <a:ext cx="8229600" cy="5976664"/>
          </a:xfrm>
        </p:spPr>
        <p:txBody>
          <a:bodyPr>
            <a:normAutofit fontScale="77500" lnSpcReduction="20000"/>
          </a:bodyPr>
          <a:lstStyle/>
          <a:p>
            <a:pPr marL="0" indent="0">
              <a:buNone/>
            </a:pPr>
            <a:r>
              <a:rPr lang="de-DE" sz="3600" b="1" dirty="0"/>
              <a:t>4.5 Leben im Licht</a:t>
            </a:r>
          </a:p>
          <a:p>
            <a:pPr marL="0" indent="0">
              <a:buNone/>
            </a:pPr>
            <a:endParaRPr lang="de-DE" dirty="0"/>
          </a:p>
          <a:p>
            <a:pPr marL="0" indent="0">
              <a:buNone/>
            </a:pPr>
            <a:r>
              <a:rPr lang="de-DE" b="1" dirty="0"/>
              <a:t>1Johannes1,5-9</a:t>
            </a:r>
          </a:p>
          <a:p>
            <a:r>
              <a:rPr lang="de-DE" dirty="0"/>
              <a:t>Und das ist die Botschaft, die wir von ihm gehört haben und euch verkündigen, </a:t>
            </a:r>
            <a:r>
              <a:rPr lang="de-DE" u="sng" dirty="0"/>
              <a:t>dass Gott Licht ist und in ihm gar keine Finsternis ist</a:t>
            </a:r>
            <a:r>
              <a:rPr lang="de-DE" dirty="0"/>
              <a:t>. </a:t>
            </a:r>
          </a:p>
          <a:p>
            <a:r>
              <a:rPr lang="de-DE" dirty="0"/>
              <a:t>6 </a:t>
            </a:r>
            <a:r>
              <a:rPr lang="de-DE" u="sng" dirty="0"/>
              <a:t>Wenn wir sagen, dass wir Gemeinschaft mit ihm haben, und doch in der Finsternis wandeln1, so lügen wir </a:t>
            </a:r>
            <a:r>
              <a:rPr lang="de-DE" dirty="0"/>
              <a:t>und tun nicht die Wahrheit; </a:t>
            </a:r>
          </a:p>
          <a:p>
            <a:r>
              <a:rPr lang="de-DE" dirty="0"/>
              <a:t>7 </a:t>
            </a:r>
            <a:r>
              <a:rPr lang="de-DE" b="1" u="sng" dirty="0"/>
              <a:t>wenn</a:t>
            </a:r>
            <a:r>
              <a:rPr lang="de-DE" b="1" dirty="0"/>
              <a:t> wir aber im Licht wandeln, wie er im Licht ist, </a:t>
            </a:r>
            <a:r>
              <a:rPr lang="de-DE" b="1" u="sng" dirty="0"/>
              <a:t>dann</a:t>
            </a:r>
            <a:r>
              <a:rPr lang="de-DE" b="1" dirty="0"/>
              <a:t> haben wir Gemeinschaft miteinander, </a:t>
            </a:r>
            <a:r>
              <a:rPr lang="de-DE" b="1" u="sng" dirty="0"/>
              <a:t>und das Blut Jesu Christi, seines Sohnes, reinigt uns von aller Sünde</a:t>
            </a:r>
            <a:r>
              <a:rPr lang="de-DE" dirty="0"/>
              <a:t>. </a:t>
            </a:r>
          </a:p>
          <a:p>
            <a:r>
              <a:rPr lang="de-DE" dirty="0"/>
              <a:t>8 Wenn wir sagen, dass wir keine Sünde haben, so verführen wir uns selbst, und die Wahrheit ist nicht in uns. </a:t>
            </a:r>
          </a:p>
          <a:p>
            <a:r>
              <a:rPr lang="de-DE" dirty="0"/>
              <a:t>9 </a:t>
            </a:r>
            <a:r>
              <a:rPr lang="de-DE" u="sng" dirty="0"/>
              <a:t>Wenn</a:t>
            </a:r>
            <a:r>
              <a:rPr lang="de-DE" dirty="0"/>
              <a:t> wir aber unsere Sünden bekennen, </a:t>
            </a:r>
            <a:r>
              <a:rPr lang="de-DE" u="sng" dirty="0"/>
              <a:t>dann</a:t>
            </a:r>
            <a:r>
              <a:rPr lang="de-DE" dirty="0"/>
              <a:t> ist er treu und gerecht, dass er uns die Sünden vergibt und uns reinigt von aller Ungerechtigkeit. </a:t>
            </a:r>
          </a:p>
          <a:p>
            <a:pPr marL="0" indent="0">
              <a:buNone/>
            </a:pPr>
            <a:endParaRPr lang="de-DE" dirty="0"/>
          </a:p>
        </p:txBody>
      </p:sp>
    </p:spTree>
    <p:extLst>
      <p:ext uri="{BB962C8B-B14F-4D97-AF65-F5344CB8AC3E}">
        <p14:creationId xmlns:p14="http://schemas.microsoft.com/office/powerpoint/2010/main" val="16964977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476672"/>
            <a:ext cx="8229600" cy="5904656"/>
          </a:xfrm>
        </p:spPr>
        <p:txBody>
          <a:bodyPr>
            <a:normAutofit fontScale="85000" lnSpcReduction="20000"/>
          </a:bodyPr>
          <a:lstStyle/>
          <a:p>
            <a:pPr marL="0" indent="0">
              <a:buNone/>
            </a:pPr>
            <a:r>
              <a:rPr lang="de-DE" b="1" dirty="0"/>
              <a:t>1Johannes2,9-11</a:t>
            </a:r>
          </a:p>
          <a:p>
            <a:pPr marL="0" indent="0">
              <a:buNone/>
            </a:pPr>
            <a:r>
              <a:rPr lang="de-DE" u="sng" dirty="0"/>
              <a:t>Wer sagt, dass er im Licht ist, und doch seinen Bruder hasst, der ist noch immer in der Finsternis</a:t>
            </a:r>
            <a:r>
              <a:rPr lang="de-DE" dirty="0"/>
              <a:t>. Wer seinen Bruder liebt, der </a:t>
            </a:r>
            <a:r>
              <a:rPr lang="de-DE" u="sng" dirty="0"/>
              <a:t>bleibt im Licht</a:t>
            </a:r>
            <a:r>
              <a:rPr lang="de-DE" dirty="0"/>
              <a:t>, und nichts Anstößiges ist in ihm;  wer aber seinen Bruder hasst, der ist in der Finsternis und wandelt in der Finsternis und weiß nicht, wohin er geht, </a:t>
            </a:r>
            <a:r>
              <a:rPr lang="de-DE" u="sng" dirty="0"/>
              <a:t>weil die Finsternis seine Augen verblendet hat</a:t>
            </a:r>
            <a:r>
              <a:rPr lang="de-DE" dirty="0"/>
              <a:t>. </a:t>
            </a:r>
          </a:p>
          <a:p>
            <a:pPr marL="0" indent="0">
              <a:buNone/>
            </a:pPr>
            <a:endParaRPr lang="de-DE" b="1" dirty="0"/>
          </a:p>
          <a:p>
            <a:pPr marL="0" indent="0">
              <a:buNone/>
            </a:pPr>
            <a:r>
              <a:rPr lang="de-DE" b="1" dirty="0"/>
              <a:t>Jesaja59,8-9</a:t>
            </a:r>
          </a:p>
          <a:p>
            <a:pPr marL="0" indent="0">
              <a:buNone/>
            </a:pPr>
            <a:r>
              <a:rPr lang="de-DE" u="sng" dirty="0"/>
              <a:t>Den Weg des Friedens kennen sie nicht; es ist kein Recht in ihren Spuren; sie machen sich krumme Pfade</a:t>
            </a:r>
            <a:r>
              <a:rPr lang="de-DE" dirty="0"/>
              <a:t>; keiner, der darauf geht, kennt den Frieden. Darum bleibt das Recht fern von uns, und die Gerechtigkeit erreicht uns nicht. </a:t>
            </a:r>
            <a:r>
              <a:rPr lang="de-DE" u="sng" dirty="0"/>
              <a:t>Wir warten auf das Licht, und siehe da, Finsternis</a:t>
            </a:r>
            <a:r>
              <a:rPr lang="de-DE" dirty="0"/>
              <a:t>, auf den hellen Tag, </a:t>
            </a:r>
            <a:r>
              <a:rPr lang="de-DE" b="1" u="sng" dirty="0"/>
              <a:t>aber wir wandeln in der Dunkelheit</a:t>
            </a:r>
            <a:r>
              <a:rPr lang="de-DE" b="1" dirty="0"/>
              <a:t>! </a:t>
            </a:r>
          </a:p>
          <a:p>
            <a:pPr marL="0" indent="0">
              <a:buNone/>
            </a:pPr>
            <a:endParaRPr lang="de-DE" dirty="0"/>
          </a:p>
        </p:txBody>
      </p:sp>
    </p:spTree>
    <p:extLst>
      <p:ext uri="{BB962C8B-B14F-4D97-AF65-F5344CB8AC3E}">
        <p14:creationId xmlns:p14="http://schemas.microsoft.com/office/powerpoint/2010/main" val="2577558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404664"/>
            <a:ext cx="8229600" cy="6048672"/>
          </a:xfrm>
        </p:spPr>
        <p:txBody>
          <a:bodyPr>
            <a:normAutofit fontScale="85000" lnSpcReduction="20000"/>
          </a:bodyPr>
          <a:lstStyle/>
          <a:p>
            <a:pPr marL="0" indent="0">
              <a:buNone/>
            </a:pPr>
            <a:r>
              <a:rPr lang="de-DE" b="1" dirty="0"/>
              <a:t>Psalm107,10-16</a:t>
            </a:r>
          </a:p>
          <a:p>
            <a:pPr marL="0" indent="0">
              <a:buNone/>
            </a:pPr>
            <a:br>
              <a:rPr lang="de-DE" dirty="0"/>
            </a:br>
            <a:r>
              <a:rPr lang="de-DE" b="1" u="sng" dirty="0"/>
              <a:t>Die in Finsternis und Todesschatten saßen</a:t>
            </a:r>
            <a:r>
              <a:rPr lang="de-DE" b="1" dirty="0"/>
              <a:t>, gebunden in Elend und Eisen</a:t>
            </a:r>
            <a:r>
              <a:rPr lang="de-DE" dirty="0"/>
              <a:t>, </a:t>
            </a:r>
          </a:p>
          <a:p>
            <a:pPr marL="0" indent="0">
              <a:buNone/>
            </a:pPr>
            <a:r>
              <a:rPr lang="de-DE" u="sng" dirty="0"/>
              <a:t>weil sie den Worten Gottes widerstrebt und den Rat des Höchsten verachtet hatten</a:t>
            </a:r>
            <a:r>
              <a:rPr lang="de-DE" dirty="0"/>
              <a:t>, </a:t>
            </a:r>
          </a:p>
          <a:p>
            <a:pPr marL="0" indent="0">
              <a:buNone/>
            </a:pPr>
            <a:r>
              <a:rPr lang="de-DE" u="sng" dirty="0"/>
              <a:t>sodass er ihr Herz durch Unglück beugte — sie strauchelten, und niemand half ihnen. </a:t>
            </a:r>
          </a:p>
          <a:p>
            <a:pPr marL="0" indent="0">
              <a:buNone/>
            </a:pPr>
            <a:r>
              <a:rPr lang="de-DE" dirty="0"/>
              <a:t>Da schrien sie zum HERRN in ihrer Not, und er rettete sie aus ihren Ängsten. </a:t>
            </a:r>
            <a:br>
              <a:rPr lang="de-DE" dirty="0"/>
            </a:br>
            <a:r>
              <a:rPr lang="de-DE" b="1" dirty="0"/>
              <a:t>Er führte sie heraus aus Finsternis und Todesschatten und zerriss ihre Fesseln</a:t>
            </a:r>
            <a:r>
              <a:rPr lang="de-DE" dirty="0"/>
              <a:t>. </a:t>
            </a:r>
          </a:p>
          <a:p>
            <a:pPr marL="0" indent="0">
              <a:buNone/>
            </a:pPr>
            <a:r>
              <a:rPr lang="de-DE" dirty="0"/>
              <a:t>Sie sollen dem HERRN danken für seine Gnade und für seine Wunder an den Menschenkindern. Denn er hat eherne Türen zerbrochen und eiserne Riegel zerschlagen! </a:t>
            </a:r>
          </a:p>
          <a:p>
            <a:pPr marL="0" indent="0">
              <a:buNone/>
            </a:pPr>
            <a:endParaRPr lang="de-DE" dirty="0"/>
          </a:p>
        </p:txBody>
      </p:sp>
    </p:spTree>
    <p:extLst>
      <p:ext uri="{BB962C8B-B14F-4D97-AF65-F5344CB8AC3E}">
        <p14:creationId xmlns:p14="http://schemas.microsoft.com/office/powerpoint/2010/main" val="19265044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548680"/>
            <a:ext cx="8229600" cy="5976664"/>
          </a:xfrm>
        </p:spPr>
        <p:txBody>
          <a:bodyPr>
            <a:normAutofit lnSpcReduction="10000"/>
          </a:bodyPr>
          <a:lstStyle/>
          <a:p>
            <a:pPr marL="0" indent="0">
              <a:buNone/>
            </a:pPr>
            <a:r>
              <a:rPr lang="de-DE" b="1" dirty="0"/>
              <a:t>Epheser5,8-13</a:t>
            </a:r>
          </a:p>
          <a:p>
            <a:pPr marL="0" indent="0">
              <a:buNone/>
            </a:pPr>
            <a:r>
              <a:rPr lang="de-DE" u="sng" dirty="0"/>
              <a:t>Denn ihr wart einst Finsternis; jetzt aber seid ihr Licht in dem Herrn. Wandelt als Kinder des Lichts</a:t>
            </a:r>
            <a:r>
              <a:rPr lang="de-DE" dirty="0"/>
              <a:t>! </a:t>
            </a:r>
          </a:p>
          <a:p>
            <a:pPr marL="0" indent="0">
              <a:buNone/>
            </a:pPr>
            <a:r>
              <a:rPr lang="de-DE" dirty="0"/>
              <a:t>…10 Prüft also, was dem Herrn wohlgefällig ist, und </a:t>
            </a:r>
            <a:r>
              <a:rPr lang="de-DE" u="sng" dirty="0"/>
              <a:t>habt keine Gemeinschaft mit den unfruchtbaren Werken der Finsternis</a:t>
            </a:r>
            <a:r>
              <a:rPr lang="de-DE" dirty="0"/>
              <a:t>, deckt sie vielmehr auf; </a:t>
            </a:r>
            <a:br>
              <a:rPr lang="de-DE" dirty="0"/>
            </a:br>
            <a:r>
              <a:rPr lang="de-DE" dirty="0"/>
              <a:t>denn was heimlich von ihnen getan wird, ist schändlich auch nur zu sagen. Das alles aber wird offenbar, wenn es vom Licht aufgedeckt wird; denn alles, was offenbar wird, das ist Licht. </a:t>
            </a:r>
          </a:p>
          <a:p>
            <a:pPr marL="0" indent="0">
              <a:buNone/>
            </a:pPr>
            <a:endParaRPr lang="de-DE" dirty="0"/>
          </a:p>
        </p:txBody>
      </p:sp>
    </p:spTree>
    <p:extLst>
      <p:ext uri="{BB962C8B-B14F-4D97-AF65-F5344CB8AC3E}">
        <p14:creationId xmlns:p14="http://schemas.microsoft.com/office/powerpoint/2010/main" val="30805737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476672"/>
            <a:ext cx="8229600" cy="5976664"/>
          </a:xfrm>
        </p:spPr>
        <p:txBody>
          <a:bodyPr>
            <a:normAutofit lnSpcReduction="10000"/>
          </a:bodyPr>
          <a:lstStyle/>
          <a:p>
            <a:pPr marL="0" indent="0">
              <a:buNone/>
            </a:pPr>
            <a:r>
              <a:rPr lang="de-DE" b="1" dirty="0"/>
              <a:t>Epheser6,12</a:t>
            </a:r>
          </a:p>
          <a:p>
            <a:pPr marL="0" indent="0">
              <a:buNone/>
            </a:pPr>
            <a:r>
              <a:rPr lang="de-DE" dirty="0"/>
              <a:t>denn unser Kampf richtet sich nicht gegen Fleisch und Blut, sondern gegen die Herrschaften, gegen die Gewalten, </a:t>
            </a:r>
            <a:r>
              <a:rPr lang="de-DE" b="1" u="sng" dirty="0"/>
              <a:t>gegen die </a:t>
            </a:r>
            <a:r>
              <a:rPr lang="de-DE" b="1" u="sng" dirty="0" err="1"/>
              <a:t>Weltbeherrscher</a:t>
            </a:r>
            <a:r>
              <a:rPr lang="de-DE" b="1" u="sng" dirty="0"/>
              <a:t> der Finsternis dieser Weltzeit</a:t>
            </a:r>
            <a:r>
              <a:rPr lang="de-DE" dirty="0"/>
              <a:t>, gegen die geistlichen [Mächte] der Bosheit in den himmlischen [Regionen].</a:t>
            </a:r>
          </a:p>
          <a:p>
            <a:pPr marL="0" indent="0" algn="ctr">
              <a:buNone/>
            </a:pPr>
            <a:r>
              <a:rPr lang="de-DE" sz="13800" b="1" dirty="0">
                <a:solidFill>
                  <a:srgbClr val="FF0000"/>
                </a:solidFill>
              </a:rPr>
              <a:t>!!!</a:t>
            </a:r>
          </a:p>
        </p:txBody>
      </p:sp>
    </p:spTree>
    <p:extLst>
      <p:ext uri="{BB962C8B-B14F-4D97-AF65-F5344CB8AC3E}">
        <p14:creationId xmlns:p14="http://schemas.microsoft.com/office/powerpoint/2010/main" val="956258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2348880"/>
            <a:ext cx="7772400" cy="1470025"/>
          </a:xfrm>
        </p:spPr>
        <p:txBody>
          <a:bodyPr>
            <a:normAutofit/>
          </a:bodyPr>
          <a:lstStyle/>
          <a:p>
            <a:r>
              <a:rPr lang="de-DE" b="1" dirty="0"/>
              <a:t>Kenne deinen Auftrag!</a:t>
            </a:r>
            <a:br>
              <a:rPr lang="de-DE" b="1" dirty="0"/>
            </a:br>
            <a:r>
              <a:rPr lang="de-DE" b="1" dirty="0"/>
              <a:t>Kenne deinen Feind!</a:t>
            </a:r>
          </a:p>
        </p:txBody>
      </p:sp>
    </p:spTree>
    <p:extLst>
      <p:ext uri="{BB962C8B-B14F-4D97-AF65-F5344CB8AC3E}">
        <p14:creationId xmlns:p14="http://schemas.microsoft.com/office/powerpoint/2010/main" val="41076276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404664"/>
            <a:ext cx="8229600" cy="6048672"/>
          </a:xfrm>
        </p:spPr>
        <p:txBody>
          <a:bodyPr>
            <a:normAutofit fontScale="92500" lnSpcReduction="20000"/>
          </a:bodyPr>
          <a:lstStyle/>
          <a:p>
            <a:pPr marL="0" indent="0">
              <a:buNone/>
            </a:pPr>
            <a:r>
              <a:rPr lang="de-DE" b="1" dirty="0"/>
              <a:t>Fürchte dich nicht! Glaube!</a:t>
            </a:r>
          </a:p>
          <a:p>
            <a:pPr marL="0" indent="0">
              <a:buNone/>
            </a:pPr>
            <a:endParaRPr lang="de-DE" dirty="0"/>
          </a:p>
          <a:p>
            <a:pPr marL="0" indent="0">
              <a:buNone/>
            </a:pPr>
            <a:r>
              <a:rPr lang="de-DE" dirty="0"/>
              <a:t>-&gt; </a:t>
            </a:r>
            <a:r>
              <a:rPr lang="de-DE" b="1" dirty="0"/>
              <a:t>Römer 14/15</a:t>
            </a:r>
            <a:r>
              <a:rPr lang="de-DE" dirty="0"/>
              <a:t> </a:t>
            </a:r>
            <a:br>
              <a:rPr lang="de-DE" dirty="0"/>
            </a:br>
            <a:r>
              <a:rPr lang="de-DE" dirty="0"/>
              <a:t>(14,2)Der eine glaubt, er dürfe alles essen. Der Schwache aber isst kein Fleisch…</a:t>
            </a:r>
            <a:br>
              <a:rPr lang="de-DE" dirty="0"/>
            </a:br>
            <a:r>
              <a:rPr lang="de-DE" dirty="0"/>
              <a:t>(22-23) Den Glauben, den du hast, habe für dich selbst vor Gott. Selig ist, der sich selbst nicht verurteilen muss in dem, was er gut heißt. Wer aber zweifelt und dennoch isst, der ist schon verurteilt, denn es kommt nicht aus dem Glauben. Was aber nicht aus dem Glauben kommt, das ist Sünde. </a:t>
            </a:r>
          </a:p>
          <a:p>
            <a:pPr marL="0" indent="0">
              <a:buNone/>
            </a:pPr>
            <a:br>
              <a:rPr lang="de-DE" dirty="0"/>
            </a:br>
            <a:br>
              <a:rPr lang="de-DE" dirty="0"/>
            </a:br>
            <a:endParaRPr lang="de-DE" dirty="0"/>
          </a:p>
          <a:p>
            <a:pPr marL="0" indent="0">
              <a:buNone/>
            </a:pPr>
            <a:endParaRPr lang="de-DE" dirty="0"/>
          </a:p>
        </p:txBody>
      </p:sp>
    </p:spTree>
    <p:extLst>
      <p:ext uri="{BB962C8B-B14F-4D97-AF65-F5344CB8AC3E}">
        <p14:creationId xmlns:p14="http://schemas.microsoft.com/office/powerpoint/2010/main" val="37435988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548680"/>
            <a:ext cx="8229600" cy="5577483"/>
          </a:xfrm>
        </p:spPr>
        <p:txBody>
          <a:bodyPr>
            <a:normAutofit lnSpcReduction="10000"/>
          </a:bodyPr>
          <a:lstStyle/>
          <a:p>
            <a:pPr marL="0" indent="0">
              <a:buNone/>
            </a:pPr>
            <a:r>
              <a:rPr lang="de-DE" b="1" dirty="0"/>
              <a:t>2Tim1,7</a:t>
            </a:r>
            <a:endParaRPr lang="de-DE" dirty="0"/>
          </a:p>
          <a:p>
            <a:pPr marL="0" indent="0">
              <a:buNone/>
            </a:pPr>
            <a:r>
              <a:rPr lang="de-DE" u="sng" dirty="0"/>
              <a:t>Denn Gott hat uns nicht gegeben den Geist der Furcht</a:t>
            </a:r>
            <a:r>
              <a:rPr lang="de-DE" dirty="0"/>
              <a:t>, sondern der Kraft und der Liebe und der Besonnenheit.</a:t>
            </a:r>
          </a:p>
          <a:p>
            <a:pPr marL="0" indent="0">
              <a:buNone/>
            </a:pPr>
            <a:endParaRPr lang="de-DE" dirty="0"/>
          </a:p>
          <a:p>
            <a:pPr marL="0" indent="0">
              <a:buNone/>
            </a:pPr>
            <a:r>
              <a:rPr lang="de-DE" b="1" dirty="0"/>
              <a:t>Römer8,15</a:t>
            </a:r>
          </a:p>
          <a:p>
            <a:pPr marL="0" indent="0">
              <a:buNone/>
            </a:pPr>
            <a:r>
              <a:rPr lang="de-DE" u="sng" dirty="0"/>
              <a:t>Denn ihr habt nicht einen Geist der Knechtschaft empfangen, dass ihr euch abermals fürchten müsstet</a:t>
            </a:r>
            <a:r>
              <a:rPr lang="de-DE" dirty="0"/>
              <a:t>; sondern ihr habt einen Geist der Kindschaft empfangen, durch den wir rufen: Abba, lieber Vater! </a:t>
            </a:r>
          </a:p>
        </p:txBody>
      </p:sp>
    </p:spTree>
    <p:extLst>
      <p:ext uri="{BB962C8B-B14F-4D97-AF65-F5344CB8AC3E}">
        <p14:creationId xmlns:p14="http://schemas.microsoft.com/office/powerpoint/2010/main" val="2676326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404664"/>
            <a:ext cx="8229600" cy="6120680"/>
          </a:xfrm>
        </p:spPr>
        <p:txBody>
          <a:bodyPr>
            <a:normAutofit fontScale="77500" lnSpcReduction="20000"/>
          </a:bodyPr>
          <a:lstStyle/>
          <a:p>
            <a:pPr marL="0" indent="0">
              <a:buNone/>
            </a:pPr>
            <a:r>
              <a:rPr lang="de-DE" b="1" dirty="0" err="1"/>
              <a:t>Befreiungs</a:t>
            </a:r>
            <a:r>
              <a:rPr lang="de-DE" b="1" dirty="0"/>
              <a:t> Seminar</a:t>
            </a:r>
          </a:p>
          <a:p>
            <a:pPr marL="0" indent="0">
              <a:buNone/>
            </a:pPr>
            <a:endParaRPr lang="de-DE" b="1" i="1" u="sng" dirty="0"/>
          </a:p>
          <a:p>
            <a:pPr marL="0" indent="0">
              <a:buNone/>
            </a:pPr>
            <a:r>
              <a:rPr lang="de-DE" b="1" i="1" u="sng" dirty="0"/>
              <a:t>10.00</a:t>
            </a:r>
            <a:r>
              <a:rPr lang="de-DE" dirty="0"/>
              <a:t> - Einfallstore für Dämonen 2</a:t>
            </a:r>
          </a:p>
          <a:p>
            <a:pPr marL="0" indent="0">
              <a:buNone/>
            </a:pPr>
            <a:endParaRPr lang="de-DE" b="1" i="1" u="sng" dirty="0"/>
          </a:p>
          <a:p>
            <a:pPr marL="0" indent="0">
              <a:buNone/>
            </a:pPr>
            <a:r>
              <a:rPr lang="de-DE" b="1" i="1" u="sng" dirty="0"/>
              <a:t>11.00</a:t>
            </a:r>
            <a:r>
              <a:rPr lang="de-DE" dirty="0"/>
              <a:t> - Können (wiedergeborene) Christen Dämonen haben?</a:t>
            </a:r>
          </a:p>
          <a:p>
            <a:pPr marL="0" indent="0">
              <a:buNone/>
            </a:pPr>
            <a:endParaRPr lang="de-DE" b="1" u="sng" dirty="0"/>
          </a:p>
          <a:p>
            <a:pPr marL="0" indent="0">
              <a:buNone/>
            </a:pPr>
            <a:r>
              <a:rPr lang="de-DE" b="1" u="sng" dirty="0"/>
              <a:t>12:30</a:t>
            </a:r>
            <a:r>
              <a:rPr lang="de-DE" dirty="0"/>
              <a:t> - Essen</a:t>
            </a:r>
          </a:p>
          <a:p>
            <a:pPr marL="0" indent="0">
              <a:buNone/>
            </a:pPr>
            <a:endParaRPr lang="de-DE" b="1" u="sng" dirty="0"/>
          </a:p>
          <a:p>
            <a:pPr marL="0" indent="0">
              <a:buNone/>
            </a:pPr>
            <a:r>
              <a:rPr lang="de-DE" b="1" u="sng" dirty="0"/>
              <a:t>14:00</a:t>
            </a:r>
            <a:r>
              <a:rPr lang="de-DE" dirty="0"/>
              <a:t> - Wie treiben wir Dämonen aus?</a:t>
            </a:r>
          </a:p>
          <a:p>
            <a:pPr marL="0" indent="0">
              <a:buNone/>
            </a:pPr>
            <a:endParaRPr lang="de-DE" b="1" u="sng" dirty="0"/>
          </a:p>
          <a:p>
            <a:pPr marL="0" indent="0">
              <a:buNone/>
            </a:pPr>
            <a:r>
              <a:rPr lang="de-DE" b="1" u="sng" dirty="0"/>
              <a:t>15:30</a:t>
            </a:r>
            <a:r>
              <a:rPr lang="de-DE" i="1" dirty="0"/>
              <a:t> - Gruppenlossage/Befreiung</a:t>
            </a:r>
          </a:p>
          <a:p>
            <a:pPr marL="0" indent="0">
              <a:buNone/>
            </a:pPr>
            <a:endParaRPr lang="de-DE" b="1" u="sng" dirty="0"/>
          </a:p>
          <a:p>
            <a:pPr marL="0" indent="0">
              <a:buNone/>
            </a:pPr>
            <a:r>
              <a:rPr lang="de-DE" b="1" u="sng" dirty="0"/>
              <a:t>17:00</a:t>
            </a:r>
            <a:r>
              <a:rPr lang="de-DE" dirty="0"/>
              <a:t> - Frei bleiben</a:t>
            </a:r>
          </a:p>
          <a:p>
            <a:pPr marL="0" indent="0">
              <a:buNone/>
            </a:pPr>
            <a:endParaRPr lang="de-DE" dirty="0"/>
          </a:p>
          <a:p>
            <a:pPr marL="0" indent="0">
              <a:buNone/>
            </a:pPr>
            <a:r>
              <a:rPr lang="de-DE" b="1" i="1" dirty="0"/>
              <a:t>Fragen/Antworten/Einzelgebete (20.00 Ende)</a:t>
            </a:r>
            <a:endParaRPr lang="de-DE" b="1" dirty="0"/>
          </a:p>
        </p:txBody>
      </p:sp>
    </p:spTree>
    <p:extLst>
      <p:ext uri="{BB962C8B-B14F-4D97-AF65-F5344CB8AC3E}">
        <p14:creationId xmlns:p14="http://schemas.microsoft.com/office/powerpoint/2010/main" val="17210097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636912"/>
            <a:ext cx="8229600" cy="1143000"/>
          </a:xfrm>
        </p:spPr>
        <p:txBody>
          <a:bodyPr>
            <a:normAutofit fontScale="90000"/>
          </a:bodyPr>
          <a:lstStyle/>
          <a:p>
            <a:r>
              <a:rPr lang="de-DE" b="1" dirty="0"/>
              <a:t>Befreiung praktisch Teil 1</a:t>
            </a:r>
            <a:br>
              <a:rPr lang="de-DE" b="1" dirty="0"/>
            </a:br>
            <a:r>
              <a:rPr lang="de-DE" b="1" dirty="0"/>
              <a:t>(Wie bete ich)</a:t>
            </a:r>
          </a:p>
        </p:txBody>
      </p:sp>
    </p:spTree>
    <p:extLst>
      <p:ext uri="{BB962C8B-B14F-4D97-AF65-F5344CB8AC3E}">
        <p14:creationId xmlns:p14="http://schemas.microsoft.com/office/powerpoint/2010/main" val="12981560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404664"/>
            <a:ext cx="8229600" cy="5976664"/>
          </a:xfrm>
        </p:spPr>
        <p:txBody>
          <a:bodyPr>
            <a:normAutofit fontScale="92500" lnSpcReduction="10000"/>
          </a:bodyPr>
          <a:lstStyle/>
          <a:p>
            <a:pPr marL="0" indent="0">
              <a:buNone/>
            </a:pPr>
            <a:r>
              <a:rPr lang="de-DE" b="1" dirty="0"/>
              <a:t>5.1 Wie taten es Jesus und die Jünger?</a:t>
            </a:r>
          </a:p>
          <a:p>
            <a:endParaRPr lang="de-DE" dirty="0"/>
          </a:p>
          <a:p>
            <a:pPr marL="0" indent="0">
              <a:buNone/>
            </a:pPr>
            <a:r>
              <a:rPr lang="de-DE" b="1" dirty="0"/>
              <a:t>Markus 5,8</a:t>
            </a:r>
            <a:br>
              <a:rPr lang="de-DE" b="1" dirty="0"/>
            </a:br>
            <a:r>
              <a:rPr lang="de-DE" dirty="0"/>
              <a:t>Jesus sagte zu ihm: </a:t>
            </a:r>
            <a:r>
              <a:rPr lang="de-DE" b="1" dirty="0"/>
              <a:t>Fahre aus, du</a:t>
            </a:r>
            <a:br>
              <a:rPr lang="de-DE" dirty="0"/>
            </a:br>
            <a:r>
              <a:rPr lang="de-DE" b="1" dirty="0"/>
              <a:t>unreiner Geist, aus dem Menschen</a:t>
            </a:r>
            <a:r>
              <a:rPr lang="de-DE" dirty="0"/>
              <a:t>!</a:t>
            </a:r>
          </a:p>
          <a:p>
            <a:pPr marL="0" indent="0">
              <a:buNone/>
            </a:pPr>
            <a:endParaRPr lang="de-DE" b="1" dirty="0"/>
          </a:p>
          <a:p>
            <a:pPr marL="0" indent="0">
              <a:buNone/>
            </a:pPr>
            <a:r>
              <a:rPr lang="de-DE" b="1" dirty="0"/>
              <a:t>Markus 9,25</a:t>
            </a:r>
          </a:p>
          <a:p>
            <a:pPr marL="0" indent="0">
              <a:buNone/>
            </a:pPr>
            <a:r>
              <a:rPr lang="de-DE" dirty="0"/>
              <a:t>Als aber Jesus sah, dass eine Volksmenge zusammenläuft, </a:t>
            </a:r>
            <a:r>
              <a:rPr lang="de-DE" b="1" dirty="0"/>
              <a:t>bedrohte er den unreinen Geist und sprach zu ihm: Du</a:t>
            </a:r>
            <a:endParaRPr lang="de-DE" dirty="0"/>
          </a:p>
          <a:p>
            <a:pPr marL="0" indent="0">
              <a:buNone/>
            </a:pPr>
            <a:r>
              <a:rPr lang="de-DE" b="1" dirty="0"/>
              <a:t>stummer und tauber Geist, </a:t>
            </a:r>
            <a:r>
              <a:rPr lang="de-DE" b="1" u="sng" dirty="0"/>
              <a:t>ich gebiete dir</a:t>
            </a:r>
            <a:r>
              <a:rPr lang="de-DE" b="1" dirty="0"/>
              <a:t>: Fahre von ihm aus, </a:t>
            </a:r>
            <a:r>
              <a:rPr lang="de-DE" b="1" u="sng" dirty="0"/>
              <a:t>und fahre nicht mehr in ihn hinein</a:t>
            </a:r>
            <a:r>
              <a:rPr lang="de-DE" u="sng" dirty="0"/>
              <a:t>!</a:t>
            </a:r>
            <a:endParaRPr lang="de-DE" dirty="0"/>
          </a:p>
          <a:p>
            <a:pPr marL="0" indent="0">
              <a:buNone/>
            </a:pPr>
            <a:endParaRPr lang="de-DE" dirty="0"/>
          </a:p>
        </p:txBody>
      </p:sp>
    </p:spTree>
    <p:extLst>
      <p:ext uri="{BB962C8B-B14F-4D97-AF65-F5344CB8AC3E}">
        <p14:creationId xmlns:p14="http://schemas.microsoft.com/office/powerpoint/2010/main" val="194370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500"/>
                                        <p:tgtEl>
                                          <p:spTgt spid="3">
                                            <p:txEl>
                                              <p:pRg st="5" end="5"/>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fade">
                                      <p:cBhvr>
                                        <p:cTn id="1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404664"/>
            <a:ext cx="8229600" cy="5976664"/>
          </a:xfrm>
        </p:spPr>
        <p:txBody>
          <a:bodyPr/>
          <a:lstStyle/>
          <a:p>
            <a:pPr marL="0" indent="0">
              <a:buNone/>
            </a:pPr>
            <a:r>
              <a:rPr lang="de-DE" b="1" i="1" dirty="0"/>
              <a:t>Apostelgeschichte 16,18</a:t>
            </a:r>
            <a:endParaRPr lang="de-DE" b="1" dirty="0"/>
          </a:p>
          <a:p>
            <a:pPr marL="0" indent="0">
              <a:buNone/>
            </a:pPr>
            <a:r>
              <a:rPr lang="de-DE" i="1" dirty="0"/>
              <a:t>Paulus aber wurde unwillig, wandte sich um und sprach zu dem Geist: </a:t>
            </a:r>
            <a:r>
              <a:rPr lang="de-DE" b="1" i="1" u="sng" dirty="0"/>
              <a:t>Ich gebiete dir</a:t>
            </a:r>
            <a:r>
              <a:rPr lang="de-DE" b="1" i="1" dirty="0"/>
              <a:t> </a:t>
            </a:r>
            <a:r>
              <a:rPr lang="de-DE" b="1" i="1" u="sng" dirty="0"/>
              <a:t>im Namen Jesu Christi</a:t>
            </a:r>
            <a:r>
              <a:rPr lang="de-DE" b="1" i="1" dirty="0"/>
              <a:t>, von ihr auszufahren!</a:t>
            </a:r>
            <a:endParaRPr lang="de-DE" dirty="0"/>
          </a:p>
          <a:p>
            <a:pPr marL="0" indent="0">
              <a:buNone/>
            </a:pPr>
            <a:r>
              <a:rPr lang="de-DE" i="1" dirty="0"/>
              <a:t>Und er fuhr aus zu derselben Stunde.</a:t>
            </a:r>
            <a:endParaRPr lang="de-DE" dirty="0"/>
          </a:p>
          <a:p>
            <a:pPr marL="0" indent="0">
              <a:buNone/>
            </a:pPr>
            <a:endParaRPr lang="de-DE" i="1" dirty="0"/>
          </a:p>
          <a:p>
            <a:pPr marL="0" indent="0">
              <a:buNone/>
            </a:pPr>
            <a:r>
              <a:rPr lang="de-DE" b="1" i="1" dirty="0"/>
              <a:t>Matthäus 12,28</a:t>
            </a:r>
            <a:endParaRPr lang="de-DE" b="1" dirty="0"/>
          </a:p>
          <a:p>
            <a:pPr marL="0" indent="0">
              <a:buNone/>
            </a:pPr>
            <a:r>
              <a:rPr lang="de-DE" dirty="0"/>
              <a:t>Wenn ich aber die </a:t>
            </a:r>
            <a:r>
              <a:rPr lang="de-DE" b="1" dirty="0"/>
              <a:t>Dämonen </a:t>
            </a:r>
            <a:r>
              <a:rPr lang="de-DE" b="1" u="sng" dirty="0"/>
              <a:t>durch den Geist Gottes</a:t>
            </a:r>
            <a:r>
              <a:rPr lang="de-DE" b="1" dirty="0"/>
              <a:t> austreibe</a:t>
            </a:r>
            <a:r>
              <a:rPr lang="de-DE" dirty="0"/>
              <a:t>, so ist ja das Reich Gottes zu euch gekommen!</a:t>
            </a:r>
          </a:p>
          <a:p>
            <a:pPr marL="0" indent="0">
              <a:buNone/>
            </a:pPr>
            <a:endParaRPr lang="de-DE" dirty="0"/>
          </a:p>
        </p:txBody>
      </p:sp>
    </p:spTree>
    <p:extLst>
      <p:ext uri="{BB962C8B-B14F-4D97-AF65-F5344CB8AC3E}">
        <p14:creationId xmlns:p14="http://schemas.microsoft.com/office/powerpoint/2010/main" val="22468597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548680"/>
            <a:ext cx="8229600" cy="5832648"/>
          </a:xfrm>
        </p:spPr>
        <p:txBody>
          <a:bodyPr>
            <a:normAutofit fontScale="77500" lnSpcReduction="20000"/>
          </a:bodyPr>
          <a:lstStyle/>
          <a:p>
            <a:pPr marL="0" indent="0">
              <a:buNone/>
            </a:pPr>
            <a:r>
              <a:rPr lang="de-DE" b="1" dirty="0"/>
              <a:t>5.2 Praktische Richtlinien </a:t>
            </a:r>
            <a:endParaRPr lang="de-DE" dirty="0"/>
          </a:p>
          <a:p>
            <a:pPr lvl="0">
              <a:lnSpc>
                <a:spcPct val="160000"/>
              </a:lnSpc>
            </a:pPr>
            <a:r>
              <a:rPr lang="de-DE" dirty="0"/>
              <a:t>Würde des Menschen hochhalten!</a:t>
            </a:r>
          </a:p>
          <a:p>
            <a:pPr lvl="0">
              <a:lnSpc>
                <a:spcPct val="160000"/>
              </a:lnSpc>
            </a:pPr>
            <a:r>
              <a:rPr lang="de-DE" dirty="0"/>
              <a:t>Auf Geschlechterverteilung achten!!!</a:t>
            </a:r>
          </a:p>
          <a:p>
            <a:pPr lvl="0">
              <a:lnSpc>
                <a:spcPct val="160000"/>
              </a:lnSpc>
            </a:pPr>
            <a:r>
              <a:rPr lang="de-DE" dirty="0"/>
              <a:t>Lautstärke bringt nicht </a:t>
            </a:r>
            <a:r>
              <a:rPr lang="de-DE" u="sng" dirty="0"/>
              <a:t>automatisch</a:t>
            </a:r>
            <a:r>
              <a:rPr lang="de-DE" dirty="0"/>
              <a:t> mehr Vollmacht! Auch nicht Dämonen beleidigen etc.</a:t>
            </a:r>
          </a:p>
          <a:p>
            <a:pPr lvl="0">
              <a:lnSpc>
                <a:spcPct val="160000"/>
              </a:lnSpc>
            </a:pPr>
            <a:r>
              <a:rPr lang="de-DE" dirty="0"/>
              <a:t>Keine körperliche Gewalt!</a:t>
            </a:r>
          </a:p>
          <a:p>
            <a:pPr lvl="0">
              <a:lnSpc>
                <a:spcPct val="160000"/>
              </a:lnSpc>
            </a:pPr>
            <a:r>
              <a:rPr lang="de-DE" dirty="0"/>
              <a:t>Nachfragen / Pause machen!</a:t>
            </a:r>
          </a:p>
          <a:p>
            <a:pPr lvl="0">
              <a:lnSpc>
                <a:spcPct val="160000"/>
              </a:lnSpc>
            </a:pPr>
            <a:r>
              <a:rPr lang="de-DE" dirty="0"/>
              <a:t>Nicht die Dämonen interviewen!</a:t>
            </a:r>
            <a:br>
              <a:rPr lang="de-DE" dirty="0"/>
            </a:br>
            <a:r>
              <a:rPr lang="de-DE" sz="2600" i="1" dirty="0"/>
              <a:t>(Medium!/Lehre von Dämonen/ Lüge! –Wir haben die Gabe der Unterscheidung und Worte der Erkenntnis!!!Den Hl. Geist)</a:t>
            </a:r>
            <a:endParaRPr lang="de-DE" sz="2600" dirty="0"/>
          </a:p>
          <a:p>
            <a:pPr marL="0" indent="0">
              <a:buNone/>
            </a:pPr>
            <a:endParaRPr lang="de-DE" dirty="0"/>
          </a:p>
        </p:txBody>
      </p:sp>
    </p:spTree>
    <p:extLst>
      <p:ext uri="{BB962C8B-B14F-4D97-AF65-F5344CB8AC3E}">
        <p14:creationId xmlns:p14="http://schemas.microsoft.com/office/powerpoint/2010/main" val="318328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332656"/>
            <a:ext cx="8229600" cy="6048672"/>
          </a:xfrm>
        </p:spPr>
        <p:txBody>
          <a:bodyPr>
            <a:normAutofit fontScale="77500" lnSpcReduction="20000"/>
          </a:bodyPr>
          <a:lstStyle/>
          <a:p>
            <a:pPr marL="0" indent="0">
              <a:buNone/>
            </a:pPr>
            <a:r>
              <a:rPr lang="de-DE" b="1" u="sng" dirty="0"/>
              <a:t>Kann</a:t>
            </a:r>
            <a:r>
              <a:rPr lang="de-DE" b="1" dirty="0"/>
              <a:t> helfen...</a:t>
            </a:r>
            <a:endParaRPr lang="de-DE" dirty="0"/>
          </a:p>
          <a:p>
            <a:pPr lvl="0">
              <a:lnSpc>
                <a:spcPct val="160000"/>
              </a:lnSpc>
            </a:pPr>
            <a:r>
              <a:rPr lang="de-DE" dirty="0"/>
              <a:t>Namen Jesus /Blut Jesu / Sein Kreuz / Taufe in ihn…  </a:t>
            </a:r>
          </a:p>
          <a:p>
            <a:pPr lvl="0">
              <a:lnSpc>
                <a:spcPct val="160000"/>
              </a:lnSpc>
            </a:pPr>
            <a:r>
              <a:rPr lang="de-DE" dirty="0"/>
              <a:t>Zungengebet (in Zungen Gebieten)</a:t>
            </a:r>
          </a:p>
          <a:p>
            <a:pPr lvl="0">
              <a:lnSpc>
                <a:spcPct val="160000"/>
              </a:lnSpc>
            </a:pPr>
            <a:r>
              <a:rPr lang="de-DE" dirty="0"/>
              <a:t>Heiligen Geist einladen/ Hand auflegen (Finger Gottes - Lukas11,20)</a:t>
            </a:r>
          </a:p>
          <a:p>
            <a:pPr lvl="0">
              <a:lnSpc>
                <a:spcPct val="160000"/>
              </a:lnSpc>
            </a:pPr>
            <a:r>
              <a:rPr lang="de-DE" dirty="0"/>
              <a:t>Mit Öl salben (Jesaja10,27)</a:t>
            </a:r>
          </a:p>
          <a:p>
            <a:pPr lvl="0">
              <a:lnSpc>
                <a:spcPct val="160000"/>
              </a:lnSpc>
            </a:pPr>
            <a:r>
              <a:rPr lang="de-DE" dirty="0"/>
              <a:t>Fasten (Alle beteiligten) Matth17,21 </a:t>
            </a:r>
          </a:p>
          <a:p>
            <a:pPr>
              <a:lnSpc>
                <a:spcPct val="160000"/>
              </a:lnSpc>
            </a:pPr>
            <a:r>
              <a:rPr lang="de-DE" dirty="0"/>
              <a:t>Das Wort Gottes (Jesus in Wüste!/Eph6,17)</a:t>
            </a:r>
          </a:p>
          <a:p>
            <a:pPr>
              <a:lnSpc>
                <a:spcPct val="160000"/>
              </a:lnSpc>
            </a:pPr>
            <a:r>
              <a:rPr lang="de-DE" dirty="0"/>
              <a:t>Die Person, die befreit wird, soll </a:t>
            </a:r>
            <a:r>
              <a:rPr lang="de-DE" u="sng" dirty="0"/>
              <a:t>nicht</a:t>
            </a:r>
            <a:r>
              <a:rPr lang="de-DE" dirty="0"/>
              <a:t> laut mitbeten, aber in Gedanken AKTIV beteiligt sein!</a:t>
            </a:r>
          </a:p>
        </p:txBody>
      </p:sp>
    </p:spTree>
    <p:extLst>
      <p:ext uri="{BB962C8B-B14F-4D97-AF65-F5344CB8AC3E}">
        <p14:creationId xmlns:p14="http://schemas.microsoft.com/office/powerpoint/2010/main" val="2104882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476672"/>
            <a:ext cx="8229600" cy="6048672"/>
          </a:xfrm>
        </p:spPr>
        <p:txBody>
          <a:bodyPr/>
          <a:lstStyle/>
          <a:p>
            <a:pPr marL="0" indent="0">
              <a:buNone/>
            </a:pPr>
            <a:r>
              <a:rPr lang="de-DE" b="1" dirty="0"/>
              <a:t>Flüche brechen???</a:t>
            </a:r>
          </a:p>
          <a:p>
            <a:pPr marL="0" indent="0">
              <a:buNone/>
            </a:pPr>
            <a:endParaRPr lang="de-DE" dirty="0"/>
          </a:p>
          <a:p>
            <a:pPr marL="514350" indent="-514350">
              <a:buAutoNum type="arabicPeriod"/>
            </a:pPr>
            <a:r>
              <a:rPr lang="de-DE" dirty="0"/>
              <a:t>Festlegungen</a:t>
            </a:r>
          </a:p>
          <a:p>
            <a:pPr marL="514350" indent="-514350">
              <a:buAutoNum type="arabicPeriod"/>
            </a:pPr>
            <a:endParaRPr lang="de-DE" dirty="0"/>
          </a:p>
          <a:p>
            <a:pPr marL="0" indent="0">
              <a:buNone/>
            </a:pPr>
            <a:r>
              <a:rPr lang="de-DE" dirty="0"/>
              <a:t>2. Zauberei Flüche</a:t>
            </a:r>
          </a:p>
          <a:p>
            <a:pPr marL="0" indent="0">
              <a:buNone/>
            </a:pPr>
            <a:endParaRPr lang="de-DE" dirty="0"/>
          </a:p>
          <a:p>
            <a:pPr marL="0" indent="0">
              <a:buNone/>
            </a:pPr>
            <a:r>
              <a:rPr lang="de-DE" dirty="0"/>
              <a:t>3. Gräuelsünden und Generationsflüche/Geister</a:t>
            </a:r>
          </a:p>
        </p:txBody>
      </p:sp>
    </p:spTree>
    <p:extLst>
      <p:ext uri="{BB962C8B-B14F-4D97-AF65-F5344CB8AC3E}">
        <p14:creationId xmlns:p14="http://schemas.microsoft.com/office/powerpoint/2010/main" val="316369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332656"/>
            <a:ext cx="8229600" cy="6192688"/>
          </a:xfrm>
        </p:spPr>
        <p:txBody>
          <a:bodyPr/>
          <a:lstStyle/>
          <a:p>
            <a:pPr marL="0" indent="0">
              <a:buNone/>
            </a:pPr>
            <a:r>
              <a:rPr lang="de-DE" b="1" dirty="0"/>
              <a:t>Achtung! </a:t>
            </a:r>
            <a:br>
              <a:rPr lang="de-DE" b="1" dirty="0"/>
            </a:br>
            <a:endParaRPr lang="de-DE" dirty="0"/>
          </a:p>
          <a:p>
            <a:pPr lvl="0"/>
            <a:r>
              <a:rPr lang="de-DE" dirty="0"/>
              <a:t>Diese Hilfen </a:t>
            </a:r>
            <a:r>
              <a:rPr lang="de-DE" u="sng" dirty="0"/>
              <a:t>ersetzen NICHT den Glauben/Namen Jesus</a:t>
            </a:r>
            <a:r>
              <a:rPr lang="de-DE" dirty="0"/>
              <a:t>!</a:t>
            </a:r>
            <a:br>
              <a:rPr lang="de-DE" dirty="0"/>
            </a:br>
            <a:endParaRPr lang="de-DE" dirty="0"/>
          </a:p>
          <a:p>
            <a:pPr lvl="0"/>
            <a:r>
              <a:rPr lang="de-DE" dirty="0"/>
              <a:t>Diese Dinge </a:t>
            </a:r>
            <a:r>
              <a:rPr lang="de-DE" u="sng" dirty="0"/>
              <a:t>können</a:t>
            </a:r>
            <a:r>
              <a:rPr lang="de-DE" dirty="0"/>
              <a:t> helfen, sollten aber nicht überbetont werden! (Vergeben – Wahrsagegeist geht nicht…)</a:t>
            </a:r>
            <a:br>
              <a:rPr lang="de-DE" dirty="0"/>
            </a:br>
            <a:endParaRPr lang="de-DE" dirty="0"/>
          </a:p>
          <a:p>
            <a:pPr lvl="0"/>
            <a:r>
              <a:rPr lang="de-DE" dirty="0"/>
              <a:t>Sollten </a:t>
            </a:r>
            <a:r>
              <a:rPr lang="de-DE" u="sng" dirty="0"/>
              <a:t>unter der Leitung des Hl. Geistes</a:t>
            </a:r>
            <a:r>
              <a:rPr lang="de-DE" dirty="0"/>
              <a:t> stehen und eingesetzt werden</a:t>
            </a:r>
          </a:p>
          <a:p>
            <a:pPr marL="0" indent="0">
              <a:buNone/>
            </a:pPr>
            <a:endParaRPr lang="de-DE" dirty="0"/>
          </a:p>
        </p:txBody>
      </p:sp>
    </p:spTree>
    <p:extLst>
      <p:ext uri="{BB962C8B-B14F-4D97-AF65-F5344CB8AC3E}">
        <p14:creationId xmlns:p14="http://schemas.microsoft.com/office/powerpoint/2010/main" val="527782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476672"/>
            <a:ext cx="8229600" cy="5649491"/>
          </a:xfrm>
        </p:spPr>
        <p:txBody>
          <a:bodyPr>
            <a:normAutofit fontScale="92500" lnSpcReduction="10000"/>
          </a:bodyPr>
          <a:lstStyle/>
          <a:p>
            <a:pPr marL="0" indent="0">
              <a:buNone/>
            </a:pPr>
            <a:r>
              <a:rPr lang="de-DE" b="1" dirty="0"/>
              <a:t>Offenbarung12, 7-9</a:t>
            </a:r>
            <a:br>
              <a:rPr lang="de-DE" b="1" dirty="0"/>
            </a:br>
            <a:br>
              <a:rPr lang="de-DE" dirty="0"/>
            </a:br>
            <a:r>
              <a:rPr lang="de-DE" dirty="0"/>
              <a:t>Und es entstand ein </a:t>
            </a:r>
            <a:r>
              <a:rPr lang="de-DE" b="1" dirty="0"/>
              <a:t>Kampf im Himmel</a:t>
            </a:r>
            <a:r>
              <a:rPr lang="de-DE" dirty="0"/>
              <a:t>: </a:t>
            </a:r>
            <a:r>
              <a:rPr lang="de-DE" b="1" dirty="0"/>
              <a:t>Michael und seine Engel kämpften</a:t>
            </a:r>
            <a:r>
              <a:rPr lang="de-DE" dirty="0"/>
              <a:t> gegen den Drachen; und der Drache und seine Engel kämpften; </a:t>
            </a:r>
          </a:p>
          <a:p>
            <a:pPr marL="0" indent="0">
              <a:buNone/>
            </a:pPr>
            <a:r>
              <a:rPr lang="de-DE" b="1" dirty="0"/>
              <a:t>aber sie siegten nicht</a:t>
            </a:r>
            <a:r>
              <a:rPr lang="de-DE" dirty="0"/>
              <a:t>, und ihre Stätte wurde nicht mehr im Himmel gefunden. </a:t>
            </a:r>
          </a:p>
          <a:p>
            <a:pPr marL="0" indent="0">
              <a:buNone/>
            </a:pPr>
            <a:r>
              <a:rPr lang="de-DE" dirty="0"/>
              <a:t>Und so wurde der große Drache niedergeworfen, die alte Schlange, genannt der Teufel und der Satan, der den ganzen Erdkreis verführt; </a:t>
            </a:r>
            <a:r>
              <a:rPr lang="de-DE" b="1" dirty="0"/>
              <a:t>er wurde auf die Erde hinabgeworfen, und seine Engel wurden mit ihm hinabgeworfen</a:t>
            </a:r>
            <a:r>
              <a:rPr lang="de-DE" dirty="0"/>
              <a:t>. </a:t>
            </a:r>
          </a:p>
          <a:p>
            <a:pPr marL="0" indent="0">
              <a:buNone/>
            </a:pPr>
            <a:endParaRPr lang="de-DE" dirty="0"/>
          </a:p>
        </p:txBody>
      </p:sp>
    </p:spTree>
    <p:extLst>
      <p:ext uri="{BB962C8B-B14F-4D97-AF65-F5344CB8AC3E}">
        <p14:creationId xmlns:p14="http://schemas.microsoft.com/office/powerpoint/2010/main" val="21105427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404664"/>
            <a:ext cx="8229600" cy="6048672"/>
          </a:xfrm>
        </p:spPr>
        <p:txBody>
          <a:bodyPr/>
          <a:lstStyle/>
          <a:p>
            <a:pPr marL="0" indent="0">
              <a:buNone/>
            </a:pPr>
            <a:r>
              <a:rPr lang="de-DE" b="1" dirty="0"/>
              <a:t>5.4 Wie fahren Dämonen aus?</a:t>
            </a:r>
            <a:br>
              <a:rPr lang="de-DE" b="1" dirty="0"/>
            </a:br>
            <a:endParaRPr lang="de-DE" dirty="0"/>
          </a:p>
          <a:p>
            <a:pPr lvl="0"/>
            <a:r>
              <a:rPr lang="de-DE" dirty="0"/>
              <a:t>Hauchen, Pusten</a:t>
            </a:r>
          </a:p>
          <a:p>
            <a:pPr lvl="0"/>
            <a:r>
              <a:rPr lang="de-DE" dirty="0"/>
              <a:t>Gähnen</a:t>
            </a:r>
          </a:p>
          <a:p>
            <a:pPr lvl="0"/>
            <a:r>
              <a:rPr lang="de-DE" dirty="0"/>
              <a:t>Husten</a:t>
            </a:r>
          </a:p>
          <a:p>
            <a:pPr lvl="0"/>
            <a:r>
              <a:rPr lang="de-DE" dirty="0"/>
              <a:t>Würgen*</a:t>
            </a:r>
          </a:p>
          <a:p>
            <a:pPr lvl="0"/>
            <a:r>
              <a:rPr lang="de-DE" dirty="0"/>
              <a:t>Spucken</a:t>
            </a:r>
          </a:p>
          <a:p>
            <a:pPr lvl="0"/>
            <a:r>
              <a:rPr lang="de-DE" dirty="0"/>
              <a:t>Erbrechen</a:t>
            </a:r>
          </a:p>
          <a:p>
            <a:pPr lvl="0"/>
            <a:r>
              <a:rPr lang="de-DE" dirty="0"/>
              <a:t>Schreien</a:t>
            </a:r>
          </a:p>
          <a:p>
            <a:pPr lvl="0"/>
            <a:r>
              <a:rPr lang="de-DE" dirty="0"/>
              <a:t>Rülpsen</a:t>
            </a:r>
          </a:p>
          <a:p>
            <a:pPr marL="0" indent="0">
              <a:buNone/>
            </a:pPr>
            <a:endParaRPr lang="de-DE" dirty="0"/>
          </a:p>
        </p:txBody>
      </p:sp>
    </p:spTree>
    <p:extLst>
      <p:ext uri="{BB962C8B-B14F-4D97-AF65-F5344CB8AC3E}">
        <p14:creationId xmlns:p14="http://schemas.microsoft.com/office/powerpoint/2010/main" val="1106081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332656"/>
            <a:ext cx="8229600" cy="6120680"/>
          </a:xfrm>
        </p:spPr>
        <p:txBody>
          <a:bodyPr>
            <a:normAutofit/>
          </a:bodyPr>
          <a:lstStyle/>
          <a:p>
            <a:pPr marL="0" lvl="0" indent="0">
              <a:buNone/>
            </a:pPr>
            <a:r>
              <a:rPr lang="de-DE" b="1" dirty="0"/>
              <a:t>Wie fahren Dämonen aus?</a:t>
            </a:r>
            <a:endParaRPr lang="de-DE" dirty="0"/>
          </a:p>
          <a:p>
            <a:pPr lvl="0"/>
            <a:endParaRPr lang="de-DE" dirty="0"/>
          </a:p>
          <a:p>
            <a:pPr lvl="0"/>
            <a:r>
              <a:rPr lang="de-DE" dirty="0"/>
              <a:t>Spürbar durch die Hände, Kopf, Füße…</a:t>
            </a:r>
          </a:p>
          <a:p>
            <a:pPr lvl="0"/>
            <a:r>
              <a:rPr lang="de-DE" dirty="0"/>
              <a:t>Blähen</a:t>
            </a:r>
          </a:p>
          <a:p>
            <a:pPr lvl="0"/>
            <a:r>
              <a:rPr lang="de-DE" dirty="0"/>
              <a:t>Stuhlgang/ Toilettendrang*</a:t>
            </a:r>
          </a:p>
          <a:p>
            <a:pPr lvl="0"/>
            <a:r>
              <a:rPr lang="de-DE" dirty="0"/>
              <a:t>Person sackt zusammen/Entkrampft</a:t>
            </a:r>
          </a:p>
          <a:p>
            <a:pPr lvl="0"/>
            <a:r>
              <a:rPr lang="de-DE" dirty="0"/>
              <a:t>Wird bewusstlos („Wie tot“) und wacht auf*</a:t>
            </a:r>
          </a:p>
          <a:p>
            <a:pPr lvl="0"/>
            <a:r>
              <a:rPr lang="de-DE" b="1" dirty="0"/>
              <a:t>Ohne Manifestation!!!*</a:t>
            </a:r>
            <a:br>
              <a:rPr lang="de-DE" b="1" dirty="0"/>
            </a:br>
            <a:endParaRPr lang="de-DE" dirty="0"/>
          </a:p>
          <a:p>
            <a:pPr marL="0" indent="0">
              <a:buNone/>
            </a:pPr>
            <a:r>
              <a:rPr lang="de-DE" sz="2000" dirty="0"/>
              <a:t>Achtung!* Kann auch Ablenkung/ Manifestation sein</a:t>
            </a:r>
          </a:p>
          <a:p>
            <a:pPr marL="0" indent="0">
              <a:buNone/>
            </a:pPr>
            <a:endParaRPr lang="de-DE" dirty="0"/>
          </a:p>
        </p:txBody>
      </p:sp>
    </p:spTree>
    <p:extLst>
      <p:ext uri="{BB962C8B-B14F-4D97-AF65-F5344CB8AC3E}">
        <p14:creationId xmlns:p14="http://schemas.microsoft.com/office/powerpoint/2010/main" val="227828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476672"/>
            <a:ext cx="8229600" cy="6048672"/>
          </a:xfrm>
        </p:spPr>
        <p:txBody>
          <a:bodyPr>
            <a:normAutofit fontScale="70000" lnSpcReduction="20000"/>
          </a:bodyPr>
          <a:lstStyle/>
          <a:p>
            <a:pPr marL="0" indent="0">
              <a:buNone/>
            </a:pPr>
            <a:r>
              <a:rPr lang="de-DE" sz="4000" b="1" dirty="0"/>
              <a:t>5.5 Warnung!</a:t>
            </a:r>
            <a:br>
              <a:rPr lang="de-DE" dirty="0"/>
            </a:br>
            <a:endParaRPr lang="de-DE" dirty="0"/>
          </a:p>
          <a:p>
            <a:pPr marL="0" indent="0">
              <a:buNone/>
            </a:pPr>
            <a:r>
              <a:rPr lang="de-DE" b="1" dirty="0"/>
              <a:t>Lukas10,19-20</a:t>
            </a:r>
            <a:br>
              <a:rPr lang="de-DE" dirty="0"/>
            </a:br>
            <a:r>
              <a:rPr lang="de-DE" dirty="0"/>
              <a:t>Seht, ich habe euch Macht gegeben, zu treten auf Schlangen und Skorpione, und Macht über alle Gewalt des Feindes; und nichts wird euch schaden. </a:t>
            </a:r>
            <a:r>
              <a:rPr lang="de-DE" u="sng" dirty="0"/>
              <a:t>Doch darüber freut euch nicht, dass euch die Geister untertan sind. Freut euch aber, dass eure Namen im Himmel geschrieben sind</a:t>
            </a:r>
            <a:r>
              <a:rPr lang="de-DE" dirty="0"/>
              <a:t>. </a:t>
            </a:r>
          </a:p>
          <a:p>
            <a:pPr marL="0" indent="0">
              <a:buNone/>
            </a:pPr>
            <a:endParaRPr lang="de-DE" dirty="0"/>
          </a:p>
          <a:p>
            <a:pPr marL="0" indent="0">
              <a:buNone/>
            </a:pPr>
            <a:r>
              <a:rPr lang="de-DE" b="1" dirty="0"/>
              <a:t>Matthäus7,19-23</a:t>
            </a:r>
          </a:p>
          <a:p>
            <a:pPr marL="0" indent="0">
              <a:buNone/>
            </a:pPr>
            <a:r>
              <a:rPr lang="de-DE" dirty="0"/>
              <a:t>Jeder Baum, der nicht gute Früchte bringt, wird abgehauen und ins Feuer geworfen. Darum, an ihren Früchten sollt ihr sie erkennen. </a:t>
            </a:r>
            <a:br>
              <a:rPr lang="de-DE" dirty="0"/>
            </a:br>
            <a:r>
              <a:rPr lang="de-DE" dirty="0"/>
              <a:t>Es werden nicht alle, die zu mir sagen: Herr, Herr!, in das Himmelreich kommen, sondern die den Willen tun meines Vaters im Himmel. </a:t>
            </a:r>
            <a:br>
              <a:rPr lang="de-DE" dirty="0"/>
            </a:br>
            <a:r>
              <a:rPr lang="de-DE" dirty="0"/>
              <a:t>Es werden viele zu mir sagen an jenem Tage: Herr, Herr, haben wir nicht in deinem Namen geweissagt? </a:t>
            </a:r>
            <a:r>
              <a:rPr lang="de-DE" b="1" dirty="0"/>
              <a:t>Haben wir nicht </a:t>
            </a:r>
            <a:r>
              <a:rPr lang="de-DE" b="1" u="sng" dirty="0"/>
              <a:t>in deinem Namen</a:t>
            </a:r>
            <a:r>
              <a:rPr lang="de-DE" b="1" dirty="0"/>
              <a:t> Dämonen ausgetrieben?</a:t>
            </a:r>
            <a:r>
              <a:rPr lang="de-DE" dirty="0"/>
              <a:t> Haben wir nicht in deinem Namen viele Machttaten getan? </a:t>
            </a:r>
            <a:br>
              <a:rPr lang="de-DE" dirty="0"/>
            </a:br>
            <a:r>
              <a:rPr lang="de-DE" dirty="0"/>
              <a:t>Dann werde ich ihnen bekennen: </a:t>
            </a:r>
            <a:r>
              <a:rPr lang="de-DE" b="1" u="sng" dirty="0"/>
              <a:t>Ich habe euch nie gekannt; weicht von mir, die ihr das Gesetz übertretet! </a:t>
            </a:r>
          </a:p>
        </p:txBody>
      </p:sp>
    </p:spTree>
    <p:extLst>
      <p:ext uri="{BB962C8B-B14F-4D97-AF65-F5344CB8AC3E}">
        <p14:creationId xmlns:p14="http://schemas.microsoft.com/office/powerpoint/2010/main" val="1451246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404664"/>
            <a:ext cx="8229600" cy="6120680"/>
          </a:xfrm>
        </p:spPr>
        <p:txBody>
          <a:bodyPr>
            <a:normAutofit fontScale="77500" lnSpcReduction="20000"/>
          </a:bodyPr>
          <a:lstStyle/>
          <a:p>
            <a:pPr marL="0" indent="0">
              <a:buNone/>
            </a:pPr>
            <a:r>
              <a:rPr lang="de-DE" b="1" dirty="0" err="1"/>
              <a:t>Befreiungs</a:t>
            </a:r>
            <a:r>
              <a:rPr lang="de-DE" b="1" dirty="0"/>
              <a:t> Seminar</a:t>
            </a:r>
          </a:p>
          <a:p>
            <a:pPr marL="0" indent="0">
              <a:buNone/>
            </a:pPr>
            <a:endParaRPr lang="de-DE" b="1" i="1" u="sng" dirty="0"/>
          </a:p>
          <a:p>
            <a:pPr marL="0" indent="0">
              <a:buNone/>
            </a:pPr>
            <a:r>
              <a:rPr lang="de-DE" b="1" i="1" u="sng" dirty="0"/>
              <a:t>10.00</a:t>
            </a:r>
            <a:r>
              <a:rPr lang="de-DE" dirty="0"/>
              <a:t> - Einfallstore für Dämonen 2</a:t>
            </a:r>
          </a:p>
          <a:p>
            <a:pPr marL="0" indent="0">
              <a:buNone/>
            </a:pPr>
            <a:endParaRPr lang="de-DE" b="1" i="1" u="sng" dirty="0"/>
          </a:p>
          <a:p>
            <a:pPr marL="0" indent="0">
              <a:buNone/>
            </a:pPr>
            <a:r>
              <a:rPr lang="de-DE" b="1" i="1" u="sng" dirty="0"/>
              <a:t>11.00</a:t>
            </a:r>
            <a:r>
              <a:rPr lang="de-DE" dirty="0"/>
              <a:t> - Können (wiedergeborene) Christen Dämonen haben?</a:t>
            </a:r>
          </a:p>
          <a:p>
            <a:pPr marL="0" indent="0">
              <a:buNone/>
            </a:pPr>
            <a:endParaRPr lang="de-DE" b="1" u="sng" dirty="0"/>
          </a:p>
          <a:p>
            <a:pPr marL="0" indent="0">
              <a:buNone/>
            </a:pPr>
            <a:r>
              <a:rPr lang="de-DE" b="1" u="sng" dirty="0"/>
              <a:t>12:30</a:t>
            </a:r>
            <a:r>
              <a:rPr lang="de-DE" dirty="0"/>
              <a:t> - Essen</a:t>
            </a:r>
          </a:p>
          <a:p>
            <a:pPr marL="0" indent="0">
              <a:buNone/>
            </a:pPr>
            <a:endParaRPr lang="de-DE" b="1" u="sng" dirty="0"/>
          </a:p>
          <a:p>
            <a:pPr marL="0" indent="0">
              <a:buNone/>
            </a:pPr>
            <a:r>
              <a:rPr lang="de-DE" b="1" u="sng" dirty="0"/>
              <a:t>14:00</a:t>
            </a:r>
            <a:r>
              <a:rPr lang="de-DE" dirty="0"/>
              <a:t> - Wie treiben wir Dämonen aus?</a:t>
            </a:r>
          </a:p>
          <a:p>
            <a:pPr marL="0" indent="0">
              <a:buNone/>
            </a:pPr>
            <a:endParaRPr lang="de-DE" b="1" u="sng" dirty="0"/>
          </a:p>
          <a:p>
            <a:pPr marL="0" indent="0">
              <a:buNone/>
            </a:pPr>
            <a:r>
              <a:rPr lang="de-DE" b="1" u="sng" dirty="0"/>
              <a:t>15:30</a:t>
            </a:r>
            <a:r>
              <a:rPr lang="de-DE" i="1" dirty="0"/>
              <a:t> - Gruppenlossage/Befreiung</a:t>
            </a:r>
          </a:p>
          <a:p>
            <a:pPr marL="0" indent="0">
              <a:buNone/>
            </a:pPr>
            <a:endParaRPr lang="de-DE" b="1" u="sng" dirty="0"/>
          </a:p>
          <a:p>
            <a:pPr marL="0" indent="0">
              <a:buNone/>
            </a:pPr>
            <a:r>
              <a:rPr lang="de-DE" b="1" u="sng" dirty="0"/>
              <a:t>17:00</a:t>
            </a:r>
            <a:r>
              <a:rPr lang="de-DE" dirty="0"/>
              <a:t> - Frei bleiben</a:t>
            </a:r>
          </a:p>
          <a:p>
            <a:pPr marL="0" indent="0">
              <a:buNone/>
            </a:pPr>
            <a:endParaRPr lang="de-DE" dirty="0"/>
          </a:p>
          <a:p>
            <a:pPr marL="0" indent="0">
              <a:buNone/>
            </a:pPr>
            <a:r>
              <a:rPr lang="de-DE" b="1" i="1" dirty="0"/>
              <a:t>Fragen/Antworten/Einzelgebete (20.00 Ende)</a:t>
            </a:r>
            <a:endParaRPr lang="de-DE" b="1" dirty="0"/>
          </a:p>
        </p:txBody>
      </p:sp>
    </p:spTree>
    <p:extLst>
      <p:ext uri="{BB962C8B-B14F-4D97-AF65-F5344CB8AC3E}">
        <p14:creationId xmlns:p14="http://schemas.microsoft.com/office/powerpoint/2010/main" val="172100978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468313" y="2205038"/>
            <a:ext cx="8229600" cy="1143000"/>
          </a:xfrm>
        </p:spPr>
        <p:txBody>
          <a:bodyPr>
            <a:normAutofit fontScale="90000"/>
          </a:bodyPr>
          <a:lstStyle/>
          <a:p>
            <a:r>
              <a:rPr lang="de-DE" b="1" dirty="0"/>
              <a:t>Befreiung praktisch Teil 2</a:t>
            </a:r>
            <a:br>
              <a:rPr lang="de-DE" b="1" dirty="0"/>
            </a:br>
            <a:r>
              <a:rPr lang="de-DE" sz="3600" b="1" dirty="0"/>
              <a:t>(ganzheitliche/nachhaltige Vorgehensweise)</a:t>
            </a:r>
          </a:p>
        </p:txBody>
      </p:sp>
    </p:spTree>
    <p:extLst>
      <p:ext uri="{BB962C8B-B14F-4D97-AF65-F5344CB8AC3E}">
        <p14:creationId xmlns:p14="http://schemas.microsoft.com/office/powerpoint/2010/main" val="32138838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260648"/>
            <a:ext cx="8229600" cy="6408712"/>
          </a:xfrm>
        </p:spPr>
        <p:txBody>
          <a:bodyPr>
            <a:normAutofit fontScale="92500" lnSpcReduction="10000"/>
          </a:bodyPr>
          <a:lstStyle/>
          <a:p>
            <a:pPr marL="400050" lvl="1" indent="0" algn="ctr">
              <a:buNone/>
            </a:pPr>
            <a:r>
              <a:rPr lang="de-DE" b="1" dirty="0"/>
              <a:t>1. Unter Schutz sein/stellen</a:t>
            </a:r>
          </a:p>
          <a:p>
            <a:pPr marL="0" indent="0">
              <a:buNone/>
            </a:pPr>
            <a:r>
              <a:rPr lang="de-DE" b="1" dirty="0"/>
              <a:t>	</a:t>
            </a:r>
            <a:r>
              <a:rPr lang="de-DE" sz="2400" dirty="0"/>
              <a:t>(Du bist immer unter dem Schutz, bleibe darin und stärke 	deinen Glauben durch…)</a:t>
            </a:r>
            <a:endParaRPr lang="de-DE" dirty="0"/>
          </a:p>
          <a:p>
            <a:pPr marL="0" lvl="0" indent="0">
              <a:buNone/>
            </a:pPr>
            <a:endParaRPr lang="de-DE" dirty="0"/>
          </a:p>
          <a:p>
            <a:r>
              <a:rPr lang="de-DE" dirty="0"/>
              <a:t>Glauben</a:t>
            </a:r>
          </a:p>
          <a:p>
            <a:pPr marL="0" indent="0">
              <a:buNone/>
            </a:pPr>
            <a:r>
              <a:rPr lang="de-DE" sz="2400" dirty="0"/>
              <a:t>(Kein geist der Furcht… an das Blut…)</a:t>
            </a:r>
            <a:br>
              <a:rPr lang="de-DE" sz="2400" dirty="0"/>
            </a:br>
            <a:endParaRPr lang="de-DE" sz="2400" dirty="0"/>
          </a:p>
          <a:p>
            <a:r>
              <a:rPr lang="de-DE" dirty="0"/>
              <a:t>Jeden Morgen.</a:t>
            </a:r>
          </a:p>
          <a:p>
            <a:pPr marL="0" indent="0">
              <a:buNone/>
            </a:pPr>
            <a:r>
              <a:rPr lang="de-DE" sz="2400" dirty="0"/>
              <a:t>(Das Blut, Waffenrüstung – im GLAUBEN keine Magie!)</a:t>
            </a:r>
            <a:br>
              <a:rPr lang="de-DE" sz="2400" dirty="0"/>
            </a:br>
            <a:endParaRPr lang="de-DE" sz="2400" dirty="0"/>
          </a:p>
          <a:p>
            <a:r>
              <a:rPr lang="de-DE" dirty="0"/>
              <a:t>Wenn möglich vor dem Gebet.</a:t>
            </a:r>
          </a:p>
          <a:p>
            <a:pPr marL="0" indent="0">
              <a:buNone/>
            </a:pPr>
            <a:r>
              <a:rPr lang="de-DE" sz="2400" dirty="0"/>
              <a:t>(Blut, Engel, Hl Geist)</a:t>
            </a:r>
            <a:br>
              <a:rPr lang="de-DE" sz="2400" dirty="0"/>
            </a:br>
            <a:endParaRPr lang="de-DE" sz="2400" dirty="0"/>
          </a:p>
          <a:p>
            <a:r>
              <a:rPr lang="de-DE" dirty="0"/>
              <a:t>Im und Gehorsam (heilig) leben.</a:t>
            </a:r>
          </a:p>
          <a:p>
            <a:pPr marL="0" indent="0">
              <a:buNone/>
            </a:pPr>
            <a:r>
              <a:rPr lang="de-DE" sz="2400" dirty="0"/>
              <a:t>(Dem Feind kein Raum geben – </a:t>
            </a:r>
            <a:r>
              <a:rPr lang="de-DE" sz="2400" dirty="0" err="1"/>
              <a:t>Bileam</a:t>
            </a:r>
            <a:r>
              <a:rPr lang="de-DE" sz="2400" dirty="0"/>
              <a:t>/Baal </a:t>
            </a:r>
            <a:r>
              <a:rPr lang="de-DE" sz="2400" dirty="0" err="1"/>
              <a:t>Peor</a:t>
            </a:r>
            <a:r>
              <a:rPr lang="de-DE" sz="2400" dirty="0"/>
              <a:t>)</a:t>
            </a:r>
            <a:endParaRPr lang="de-DE" dirty="0"/>
          </a:p>
        </p:txBody>
      </p:sp>
    </p:spTree>
    <p:extLst>
      <p:ext uri="{BB962C8B-B14F-4D97-AF65-F5344CB8AC3E}">
        <p14:creationId xmlns:p14="http://schemas.microsoft.com/office/powerpoint/2010/main" val="3971674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548680"/>
            <a:ext cx="8229600" cy="5577483"/>
          </a:xfrm>
        </p:spPr>
        <p:txBody>
          <a:bodyPr/>
          <a:lstStyle/>
          <a:p>
            <a:pPr marL="0" lvl="0" indent="0" algn="ctr">
              <a:buNone/>
            </a:pPr>
            <a:r>
              <a:rPr lang="de-DE" sz="2800" b="1" dirty="0"/>
              <a:t>2. Diagnose </a:t>
            </a:r>
            <a:br>
              <a:rPr lang="de-DE" sz="2800" b="1" dirty="0"/>
            </a:br>
            <a:endParaRPr lang="de-DE" sz="2800" b="1" dirty="0"/>
          </a:p>
          <a:p>
            <a:pPr marL="0" indent="0">
              <a:buNone/>
            </a:pPr>
            <a:r>
              <a:rPr lang="de-DE" sz="2800" dirty="0"/>
              <a:t>Was sind Wurzeln - nicht nur Probleme?</a:t>
            </a:r>
          </a:p>
          <a:p>
            <a:pPr marL="0" indent="0">
              <a:buNone/>
            </a:pPr>
            <a:endParaRPr lang="de-DE" sz="2800" dirty="0"/>
          </a:p>
          <a:p>
            <a:pPr marL="0" indent="0">
              <a:buNone/>
            </a:pPr>
            <a:r>
              <a:rPr lang="de-DE" sz="2800" dirty="0"/>
              <a:t>Fragen</a:t>
            </a:r>
          </a:p>
          <a:p>
            <a:pPr marL="0" indent="0">
              <a:buNone/>
            </a:pPr>
            <a:r>
              <a:rPr lang="de-DE" sz="2800" dirty="0"/>
              <a:t>(Was kommt der Person? Okkultismus?...)</a:t>
            </a:r>
          </a:p>
          <a:p>
            <a:pPr marL="0" indent="0">
              <a:buNone/>
            </a:pPr>
            <a:endParaRPr lang="de-DE" sz="2800" dirty="0"/>
          </a:p>
          <a:p>
            <a:pPr marL="0" indent="0">
              <a:buNone/>
            </a:pPr>
            <a:r>
              <a:rPr lang="de-DE" sz="2800" dirty="0"/>
              <a:t>Fragebogen</a:t>
            </a:r>
          </a:p>
          <a:p>
            <a:pPr marL="0" indent="0">
              <a:buNone/>
            </a:pPr>
            <a:r>
              <a:rPr lang="de-DE" sz="2800" dirty="0"/>
              <a:t>(Siehe Fragebogen – Kommt noch mehr hoch/Überführung, Heiligung, Nachhaltigkeit)</a:t>
            </a:r>
          </a:p>
        </p:txBody>
      </p:sp>
    </p:spTree>
    <p:extLst>
      <p:ext uri="{BB962C8B-B14F-4D97-AF65-F5344CB8AC3E}">
        <p14:creationId xmlns:p14="http://schemas.microsoft.com/office/powerpoint/2010/main" val="339598663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67544" y="548680"/>
            <a:ext cx="8229600" cy="5832648"/>
          </a:xfrm>
        </p:spPr>
        <p:txBody>
          <a:bodyPr/>
          <a:lstStyle/>
          <a:p>
            <a:pPr marL="0" lvl="0" indent="0" algn="ctr">
              <a:buNone/>
            </a:pPr>
            <a:r>
              <a:rPr lang="de-DE" b="1" dirty="0"/>
              <a:t>3. Person gut aufklären</a:t>
            </a:r>
          </a:p>
          <a:p>
            <a:pPr marL="0" indent="0">
              <a:buNone/>
            </a:pPr>
            <a:endParaRPr lang="de-DE" dirty="0"/>
          </a:p>
          <a:p>
            <a:pPr marL="0" indent="0">
              <a:buNone/>
            </a:pPr>
            <a:r>
              <a:rPr lang="de-DE" dirty="0"/>
              <a:t>Sensibilisieren </a:t>
            </a:r>
            <a:br>
              <a:rPr lang="de-DE" dirty="0"/>
            </a:br>
            <a:r>
              <a:rPr lang="de-DE" sz="2400" dirty="0"/>
              <a:t>(Keine Ängste machen)</a:t>
            </a:r>
          </a:p>
          <a:p>
            <a:pPr marL="0" indent="0">
              <a:buNone/>
            </a:pPr>
            <a:endParaRPr lang="de-DE" dirty="0"/>
          </a:p>
          <a:p>
            <a:pPr marL="0" indent="0">
              <a:buNone/>
            </a:pPr>
            <a:r>
              <a:rPr lang="de-DE" dirty="0"/>
              <a:t>Falsche Vorstellungen nehmen </a:t>
            </a:r>
            <a:br>
              <a:rPr lang="de-DE" dirty="0"/>
            </a:br>
            <a:r>
              <a:rPr lang="de-DE" sz="2400" dirty="0"/>
              <a:t>(kein </a:t>
            </a:r>
            <a:r>
              <a:rPr lang="de-DE" sz="2400" dirty="0" err="1"/>
              <a:t>Quickfix</a:t>
            </a:r>
            <a:r>
              <a:rPr lang="de-DE" sz="2400" dirty="0"/>
              <a:t> für alles)</a:t>
            </a:r>
          </a:p>
          <a:p>
            <a:pPr marL="0" indent="0">
              <a:buNone/>
            </a:pPr>
            <a:endParaRPr lang="de-DE" dirty="0"/>
          </a:p>
          <a:p>
            <a:pPr marL="0" indent="0">
              <a:buNone/>
            </a:pPr>
            <a:r>
              <a:rPr lang="de-DE" dirty="0"/>
              <a:t>Mit in Verantwortung nehmen </a:t>
            </a:r>
            <a:br>
              <a:rPr lang="de-DE" dirty="0"/>
            </a:br>
            <a:r>
              <a:rPr lang="de-DE" sz="2400" dirty="0"/>
              <a:t>(UMKEHR, Seele/Denken/Fleisch, Angriffe, Versuchung, Prozesse…)</a:t>
            </a:r>
          </a:p>
          <a:p>
            <a:pPr marL="0" indent="0">
              <a:buNone/>
            </a:pPr>
            <a:endParaRPr lang="de-DE" dirty="0"/>
          </a:p>
        </p:txBody>
      </p:sp>
    </p:spTree>
    <p:extLst>
      <p:ext uri="{BB962C8B-B14F-4D97-AF65-F5344CB8AC3E}">
        <p14:creationId xmlns:p14="http://schemas.microsoft.com/office/powerpoint/2010/main" val="139346553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476672"/>
            <a:ext cx="8229600" cy="5904656"/>
          </a:xfrm>
        </p:spPr>
        <p:txBody>
          <a:bodyPr/>
          <a:lstStyle/>
          <a:p>
            <a:pPr marL="0" lvl="0" indent="0" algn="ctr">
              <a:buNone/>
            </a:pPr>
            <a:r>
              <a:rPr lang="de-DE" b="1" dirty="0"/>
              <a:t>4. Buße </a:t>
            </a:r>
          </a:p>
          <a:p>
            <a:pPr lvl="0"/>
            <a:endParaRPr lang="de-DE" dirty="0"/>
          </a:p>
          <a:p>
            <a:pPr lvl="0"/>
            <a:r>
              <a:rPr lang="de-DE" b="1" i="1" dirty="0"/>
              <a:t>Lossagegebete</a:t>
            </a:r>
            <a:r>
              <a:rPr lang="de-DE" dirty="0"/>
              <a:t> (</a:t>
            </a:r>
            <a:r>
              <a:rPr lang="de-DE" dirty="0" err="1"/>
              <a:t>Bsp</a:t>
            </a:r>
            <a:r>
              <a:rPr lang="de-DE" dirty="0"/>
              <a:t>!)</a:t>
            </a:r>
          </a:p>
          <a:p>
            <a:pPr marL="0" lvl="0" indent="0">
              <a:lnSpc>
                <a:spcPct val="150000"/>
              </a:lnSpc>
              <a:buNone/>
            </a:pPr>
            <a:r>
              <a:rPr lang="de-DE" sz="2800" dirty="0"/>
              <a:t>- Schuldig bekennen + Vergebung erbitten</a:t>
            </a:r>
          </a:p>
          <a:p>
            <a:pPr marL="0" lvl="0" indent="0">
              <a:lnSpc>
                <a:spcPct val="150000"/>
              </a:lnSpc>
              <a:buNone/>
            </a:pPr>
            <a:r>
              <a:rPr lang="de-DE" sz="2800" dirty="0"/>
              <a:t>- Anderen vergeben (richtig erklären!)</a:t>
            </a:r>
          </a:p>
          <a:p>
            <a:pPr marL="0" lvl="0" indent="0">
              <a:lnSpc>
                <a:spcPct val="150000"/>
              </a:lnSpc>
              <a:buNone/>
            </a:pPr>
            <a:r>
              <a:rPr lang="de-DE" sz="2800" dirty="0"/>
              <a:t>- Flüche brechen/widerrufen! </a:t>
            </a:r>
          </a:p>
          <a:p>
            <a:pPr marL="0" lvl="0" indent="0">
              <a:lnSpc>
                <a:spcPct val="150000"/>
              </a:lnSpc>
              <a:buNone/>
            </a:pPr>
            <a:r>
              <a:rPr lang="de-DE" sz="2800" dirty="0"/>
              <a:t>- Seelenbindungen abtrennen </a:t>
            </a:r>
          </a:p>
          <a:p>
            <a:pPr marL="0" indent="0">
              <a:lnSpc>
                <a:spcPct val="150000"/>
              </a:lnSpc>
              <a:buNone/>
            </a:pPr>
            <a:r>
              <a:rPr lang="de-DE" sz="2800" dirty="0"/>
              <a:t>- Lügen/Altes mit Wahrheiten ersetzen!</a:t>
            </a:r>
          </a:p>
        </p:txBody>
      </p:sp>
    </p:spTree>
    <p:extLst>
      <p:ext uri="{BB962C8B-B14F-4D97-AF65-F5344CB8AC3E}">
        <p14:creationId xmlns:p14="http://schemas.microsoft.com/office/powerpoint/2010/main" val="297121830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67544" y="404664"/>
            <a:ext cx="8229600" cy="6038131"/>
          </a:xfrm>
        </p:spPr>
        <p:txBody>
          <a:bodyPr/>
          <a:lstStyle/>
          <a:p>
            <a:pPr marL="0" lvl="0" indent="0" algn="ctr">
              <a:buNone/>
            </a:pPr>
            <a:r>
              <a:rPr lang="de-DE" b="1" dirty="0"/>
              <a:t>4. Buße </a:t>
            </a:r>
          </a:p>
          <a:p>
            <a:endParaRPr lang="de-DE" dirty="0"/>
          </a:p>
          <a:p>
            <a:r>
              <a:rPr lang="de-DE" dirty="0"/>
              <a:t>Konkrete Schritte</a:t>
            </a:r>
            <a:br>
              <a:rPr lang="de-DE" dirty="0"/>
            </a:br>
            <a:r>
              <a:rPr lang="de-DE" dirty="0"/>
              <a:t>(Dinge vernichten, Sachen bereinigen, Beziehungen beenden…)</a:t>
            </a:r>
          </a:p>
          <a:p>
            <a:endParaRPr lang="de-DE" dirty="0"/>
          </a:p>
          <a:p>
            <a:pPr marL="0" indent="0" algn="ctr">
              <a:buNone/>
            </a:pPr>
            <a:r>
              <a:rPr lang="de-DE" b="1" dirty="0"/>
              <a:t>Wichtig! </a:t>
            </a:r>
          </a:p>
          <a:p>
            <a:pPr marL="0" indent="0" algn="ctr">
              <a:buNone/>
            </a:pPr>
            <a:r>
              <a:rPr lang="de-DE" sz="2800" b="1" dirty="0"/>
              <a:t>Leuten müssen </a:t>
            </a:r>
            <a:r>
              <a:rPr lang="de-DE" sz="2800" b="1" u="sng" dirty="0"/>
              <a:t>selbst</a:t>
            </a:r>
            <a:r>
              <a:rPr lang="de-DE" sz="2800" b="1" dirty="0"/>
              <a:t> Schritte gehen/entscheiden!</a:t>
            </a:r>
          </a:p>
          <a:p>
            <a:pPr marL="0" indent="0" algn="ctr">
              <a:buNone/>
            </a:pPr>
            <a:r>
              <a:rPr lang="de-DE" sz="2800" b="1" dirty="0"/>
              <a:t>Leuten keine Vorschriften machen!</a:t>
            </a:r>
          </a:p>
          <a:p>
            <a:pPr marL="0" indent="0" algn="ctr">
              <a:buNone/>
            </a:pPr>
            <a:r>
              <a:rPr lang="de-DE" sz="2800" i="1" dirty="0"/>
              <a:t>Galater 5,1 !!!</a:t>
            </a:r>
          </a:p>
        </p:txBody>
      </p:sp>
    </p:spTree>
    <p:extLst>
      <p:ext uri="{BB962C8B-B14F-4D97-AF65-F5344CB8AC3E}">
        <p14:creationId xmlns:p14="http://schemas.microsoft.com/office/powerpoint/2010/main" val="4277319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196752"/>
            <a:ext cx="8229600" cy="4929411"/>
          </a:xfrm>
        </p:spPr>
        <p:txBody>
          <a:bodyPr/>
          <a:lstStyle/>
          <a:p>
            <a:pPr marL="0" indent="0">
              <a:buNone/>
            </a:pPr>
            <a:r>
              <a:rPr lang="de-DE" b="1" dirty="0"/>
              <a:t>Lukas10,18-19</a:t>
            </a:r>
          </a:p>
          <a:p>
            <a:pPr marL="0" indent="0">
              <a:buNone/>
            </a:pPr>
            <a:endParaRPr lang="de-DE" dirty="0"/>
          </a:p>
          <a:p>
            <a:pPr marL="0" indent="0">
              <a:buNone/>
            </a:pPr>
            <a:r>
              <a:rPr lang="de-DE" dirty="0"/>
              <a:t>Da sprach er zu ihnen: Ich sah den </a:t>
            </a:r>
            <a:r>
              <a:rPr lang="de-DE" b="1" dirty="0"/>
              <a:t>Satan wie einen Blitz vom Himmel fallen</a:t>
            </a:r>
            <a:r>
              <a:rPr lang="de-DE" dirty="0"/>
              <a:t>. </a:t>
            </a:r>
          </a:p>
          <a:p>
            <a:pPr marL="0" indent="0">
              <a:buNone/>
            </a:pPr>
            <a:r>
              <a:rPr lang="de-DE" dirty="0"/>
              <a:t>Siehe, </a:t>
            </a:r>
            <a:r>
              <a:rPr lang="de-DE" b="1" dirty="0"/>
              <a:t>ich gebe euch die Vollmacht, auf Schlangen und Skorpione zu treten</a:t>
            </a:r>
            <a:r>
              <a:rPr lang="de-DE" dirty="0"/>
              <a:t>, und über alle Gewalt des Feindes; und nichts wird euch in irgendeiner Weise schaden. </a:t>
            </a:r>
          </a:p>
          <a:p>
            <a:pPr marL="0" indent="0">
              <a:buNone/>
            </a:pPr>
            <a:endParaRPr lang="de-DE" dirty="0"/>
          </a:p>
        </p:txBody>
      </p:sp>
    </p:spTree>
    <p:extLst>
      <p:ext uri="{BB962C8B-B14F-4D97-AF65-F5344CB8AC3E}">
        <p14:creationId xmlns:p14="http://schemas.microsoft.com/office/powerpoint/2010/main" val="167395790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67544" y="404664"/>
            <a:ext cx="8229600" cy="5976664"/>
          </a:xfrm>
        </p:spPr>
        <p:txBody>
          <a:bodyPr>
            <a:normAutofit fontScale="92500" lnSpcReduction="10000"/>
          </a:bodyPr>
          <a:lstStyle/>
          <a:p>
            <a:pPr marL="0" indent="0" algn="ctr">
              <a:buNone/>
            </a:pPr>
            <a:r>
              <a:rPr lang="de-DE" b="1" dirty="0"/>
              <a:t>5. Protokoll</a:t>
            </a:r>
          </a:p>
          <a:p>
            <a:pPr marL="0" indent="0" algn="ctr">
              <a:buNone/>
            </a:pPr>
            <a:endParaRPr lang="de-DE" b="1" dirty="0"/>
          </a:p>
          <a:p>
            <a:pPr marL="0" indent="0">
              <a:buNone/>
            </a:pPr>
            <a:r>
              <a:rPr lang="de-DE" sz="2800" dirty="0"/>
              <a:t>Auf </a:t>
            </a:r>
            <a:r>
              <a:rPr lang="de-DE" sz="2800" b="1" dirty="0"/>
              <a:t>Fragebogen</a:t>
            </a:r>
            <a:r>
              <a:rPr lang="de-DE" sz="2800" dirty="0"/>
              <a:t> oder </a:t>
            </a:r>
            <a:r>
              <a:rPr lang="de-DE" sz="2800" b="1" dirty="0"/>
              <a:t>Zusammengefasstem Zettel</a:t>
            </a:r>
          </a:p>
          <a:p>
            <a:pPr>
              <a:lnSpc>
                <a:spcPct val="150000"/>
              </a:lnSpc>
              <a:buFontTx/>
              <a:buChar char="-"/>
            </a:pPr>
            <a:r>
              <a:rPr lang="de-DE" sz="2800" dirty="0"/>
              <a:t>Was wurde schon durchgebetet</a:t>
            </a:r>
          </a:p>
          <a:p>
            <a:pPr>
              <a:lnSpc>
                <a:spcPct val="150000"/>
              </a:lnSpc>
              <a:buFontTx/>
              <a:buChar char="-"/>
            </a:pPr>
            <a:r>
              <a:rPr lang="de-DE" sz="2800" dirty="0"/>
              <a:t>Was kam raus</a:t>
            </a:r>
          </a:p>
          <a:p>
            <a:pPr>
              <a:lnSpc>
                <a:spcPct val="150000"/>
              </a:lnSpc>
              <a:buFontTx/>
              <a:buChar char="-"/>
            </a:pPr>
            <a:r>
              <a:rPr lang="de-DE" sz="2800" dirty="0"/>
              <a:t>Was kann abgehakt werden</a:t>
            </a:r>
          </a:p>
          <a:p>
            <a:pPr>
              <a:lnSpc>
                <a:spcPct val="150000"/>
              </a:lnSpc>
              <a:buFontTx/>
              <a:buChar char="-"/>
            </a:pPr>
            <a:r>
              <a:rPr lang="de-DE" sz="2800" dirty="0"/>
              <a:t>Was kann durchgestrichen werden</a:t>
            </a:r>
          </a:p>
          <a:p>
            <a:pPr>
              <a:lnSpc>
                <a:spcPct val="150000"/>
              </a:lnSpc>
              <a:buFontTx/>
              <a:buChar char="-"/>
            </a:pPr>
            <a:endParaRPr lang="de-DE" sz="2800" dirty="0"/>
          </a:p>
          <a:p>
            <a:pPr marL="0" indent="0">
              <a:lnSpc>
                <a:spcPct val="150000"/>
              </a:lnSpc>
              <a:buNone/>
            </a:pPr>
            <a:r>
              <a:rPr lang="de-DE" sz="2600" b="1" i="1" dirty="0"/>
              <a:t>-&gt; Hilft überblick zu wahren</a:t>
            </a:r>
          </a:p>
          <a:p>
            <a:pPr marL="0" indent="0">
              <a:lnSpc>
                <a:spcPct val="150000"/>
              </a:lnSpc>
              <a:buNone/>
            </a:pPr>
            <a:r>
              <a:rPr lang="de-DE" sz="2600" b="1" i="1" dirty="0"/>
              <a:t>-&gt; Ermutigt „Hilfesuchenden“</a:t>
            </a:r>
          </a:p>
        </p:txBody>
      </p:sp>
    </p:spTree>
    <p:extLst>
      <p:ext uri="{BB962C8B-B14F-4D97-AF65-F5344CB8AC3E}">
        <p14:creationId xmlns:p14="http://schemas.microsoft.com/office/powerpoint/2010/main" val="162513354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476672"/>
            <a:ext cx="8229600" cy="5976664"/>
          </a:xfrm>
        </p:spPr>
        <p:txBody>
          <a:bodyPr/>
          <a:lstStyle/>
          <a:p>
            <a:pPr marL="0" indent="0" algn="ctr">
              <a:buNone/>
            </a:pPr>
            <a:r>
              <a:rPr lang="de-DE" b="1" dirty="0"/>
              <a:t>5) Begleitung/ Nacharbeit</a:t>
            </a:r>
          </a:p>
          <a:p>
            <a:pPr marL="0" indent="0" algn="ctr">
              <a:buNone/>
            </a:pPr>
            <a:r>
              <a:rPr lang="de-DE" sz="2800" dirty="0"/>
              <a:t>(Exodus23,28-30 – lesen!)</a:t>
            </a:r>
          </a:p>
          <a:p>
            <a:pPr marL="0" indent="0" algn="ctr">
              <a:buNone/>
            </a:pPr>
            <a:endParaRPr lang="de-DE" sz="2800" dirty="0"/>
          </a:p>
          <a:p>
            <a:pPr>
              <a:lnSpc>
                <a:spcPct val="150000"/>
              </a:lnSpc>
            </a:pPr>
            <a:r>
              <a:rPr lang="de-DE" sz="2800" dirty="0"/>
              <a:t>Prozess erklären – Hilfen zur Festigung</a:t>
            </a:r>
            <a:br>
              <a:rPr lang="de-DE" sz="2800" dirty="0"/>
            </a:br>
            <a:r>
              <a:rPr lang="de-DE" sz="2000" dirty="0"/>
              <a:t>(Papier mitgeben)</a:t>
            </a:r>
          </a:p>
          <a:p>
            <a:pPr>
              <a:lnSpc>
                <a:spcPct val="150000"/>
              </a:lnSpc>
            </a:pPr>
            <a:r>
              <a:rPr lang="de-DE" sz="2800" dirty="0"/>
              <a:t>„3 Wochen-Prinzip“</a:t>
            </a:r>
          </a:p>
          <a:p>
            <a:pPr>
              <a:lnSpc>
                <a:spcPct val="150000"/>
              </a:lnSpc>
            </a:pPr>
            <a:r>
              <a:rPr lang="de-DE" sz="2800" dirty="0" err="1"/>
              <a:t>ggf</a:t>
            </a:r>
            <a:r>
              <a:rPr lang="de-DE" sz="2800" dirty="0"/>
              <a:t> nächsten Termin ausmachen</a:t>
            </a:r>
          </a:p>
          <a:p>
            <a:pPr>
              <a:lnSpc>
                <a:spcPct val="150000"/>
              </a:lnSpc>
            </a:pPr>
            <a:r>
              <a:rPr lang="de-DE" sz="2800" dirty="0"/>
              <a:t>Kontakt halten/nachhaken</a:t>
            </a:r>
          </a:p>
          <a:p>
            <a:pPr>
              <a:lnSpc>
                <a:spcPct val="150000"/>
              </a:lnSpc>
            </a:pPr>
            <a:r>
              <a:rPr lang="de-DE" sz="2800" b="1" dirty="0"/>
              <a:t>Umkehr zu Jesus/Nachfolge/Taufe/HL Geist!!!</a:t>
            </a:r>
          </a:p>
          <a:p>
            <a:pPr marL="0" indent="0">
              <a:buNone/>
            </a:pPr>
            <a:endParaRPr lang="de-DE" sz="2800" dirty="0"/>
          </a:p>
        </p:txBody>
      </p:sp>
    </p:spTree>
    <p:extLst>
      <p:ext uri="{BB962C8B-B14F-4D97-AF65-F5344CB8AC3E}">
        <p14:creationId xmlns:p14="http://schemas.microsoft.com/office/powerpoint/2010/main" val="145306505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404664"/>
            <a:ext cx="8229600" cy="6120680"/>
          </a:xfrm>
        </p:spPr>
        <p:txBody>
          <a:bodyPr>
            <a:normAutofit fontScale="77500" lnSpcReduction="20000"/>
          </a:bodyPr>
          <a:lstStyle/>
          <a:p>
            <a:pPr marL="0" indent="0">
              <a:buNone/>
            </a:pPr>
            <a:r>
              <a:rPr lang="de-DE" b="1" dirty="0" err="1"/>
              <a:t>Befreiungs</a:t>
            </a:r>
            <a:r>
              <a:rPr lang="de-DE" b="1" dirty="0"/>
              <a:t> Seminar</a:t>
            </a:r>
          </a:p>
          <a:p>
            <a:pPr marL="0" indent="0">
              <a:buNone/>
            </a:pPr>
            <a:endParaRPr lang="de-DE" b="1" i="1" u="sng" dirty="0"/>
          </a:p>
          <a:p>
            <a:pPr marL="0" indent="0">
              <a:buNone/>
            </a:pPr>
            <a:r>
              <a:rPr lang="de-DE" b="1" i="1" u="sng" dirty="0"/>
              <a:t>10.00</a:t>
            </a:r>
            <a:r>
              <a:rPr lang="de-DE" dirty="0"/>
              <a:t> - Einfallstore für Dämonen 2</a:t>
            </a:r>
          </a:p>
          <a:p>
            <a:pPr marL="0" indent="0">
              <a:buNone/>
            </a:pPr>
            <a:endParaRPr lang="de-DE" b="1" i="1" u="sng" dirty="0"/>
          </a:p>
          <a:p>
            <a:pPr marL="0" indent="0">
              <a:buNone/>
            </a:pPr>
            <a:r>
              <a:rPr lang="de-DE" b="1" i="1" u="sng" dirty="0"/>
              <a:t>11.00</a:t>
            </a:r>
            <a:r>
              <a:rPr lang="de-DE" dirty="0"/>
              <a:t> - Können (wiedergeborene) Christen Dämonen haben?</a:t>
            </a:r>
          </a:p>
          <a:p>
            <a:pPr marL="0" indent="0">
              <a:buNone/>
            </a:pPr>
            <a:endParaRPr lang="de-DE" b="1" u="sng" dirty="0"/>
          </a:p>
          <a:p>
            <a:pPr marL="0" indent="0">
              <a:buNone/>
            </a:pPr>
            <a:r>
              <a:rPr lang="de-DE" b="1" u="sng" dirty="0"/>
              <a:t>12:30</a:t>
            </a:r>
            <a:r>
              <a:rPr lang="de-DE" dirty="0"/>
              <a:t> - Essen</a:t>
            </a:r>
          </a:p>
          <a:p>
            <a:pPr marL="0" indent="0">
              <a:buNone/>
            </a:pPr>
            <a:endParaRPr lang="de-DE" b="1" u="sng" dirty="0"/>
          </a:p>
          <a:p>
            <a:pPr marL="0" indent="0">
              <a:buNone/>
            </a:pPr>
            <a:r>
              <a:rPr lang="de-DE" b="1" u="sng" dirty="0"/>
              <a:t>14:00</a:t>
            </a:r>
            <a:r>
              <a:rPr lang="de-DE" dirty="0"/>
              <a:t> - Wie treiben wir Dämonen aus?</a:t>
            </a:r>
          </a:p>
          <a:p>
            <a:pPr marL="0" indent="0">
              <a:buNone/>
            </a:pPr>
            <a:endParaRPr lang="de-DE" b="1" u="sng" dirty="0"/>
          </a:p>
          <a:p>
            <a:pPr marL="0" indent="0">
              <a:buNone/>
            </a:pPr>
            <a:r>
              <a:rPr lang="de-DE" b="1" u="sng" dirty="0"/>
              <a:t>15:00</a:t>
            </a:r>
            <a:r>
              <a:rPr lang="de-DE" i="1" dirty="0"/>
              <a:t> - Gruppenlossage/Befreiung</a:t>
            </a:r>
          </a:p>
          <a:p>
            <a:pPr marL="0" indent="0">
              <a:buNone/>
            </a:pPr>
            <a:endParaRPr lang="de-DE" b="1" u="sng" dirty="0"/>
          </a:p>
          <a:p>
            <a:pPr marL="0" indent="0">
              <a:buNone/>
            </a:pPr>
            <a:r>
              <a:rPr lang="de-DE" b="1" u="sng" dirty="0"/>
              <a:t>17:00</a:t>
            </a:r>
            <a:r>
              <a:rPr lang="de-DE" dirty="0"/>
              <a:t> - Frei bleiben</a:t>
            </a:r>
          </a:p>
          <a:p>
            <a:pPr marL="0" indent="0">
              <a:buNone/>
            </a:pPr>
            <a:endParaRPr lang="de-DE" dirty="0"/>
          </a:p>
          <a:p>
            <a:pPr marL="0" indent="0">
              <a:buNone/>
            </a:pPr>
            <a:r>
              <a:rPr lang="de-DE" b="1" i="1" dirty="0"/>
              <a:t>Fragen/Antworten/Einzelgebete (20.00 Ende)</a:t>
            </a:r>
            <a:endParaRPr lang="de-DE" b="1" dirty="0"/>
          </a:p>
        </p:txBody>
      </p:sp>
    </p:spTree>
    <p:extLst>
      <p:ext uri="{BB962C8B-B14F-4D97-AF65-F5344CB8AC3E}">
        <p14:creationId xmlns:p14="http://schemas.microsoft.com/office/powerpoint/2010/main" val="172100978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ildergebnis für pigs in the parl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88640"/>
            <a:ext cx="2158805" cy="3394348"/>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Bildergebnis für sie werden dämonen austreib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63888" y="190453"/>
            <a:ext cx="2350189" cy="346635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Bildergebnis für healing through deliveranc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72200" y="233279"/>
            <a:ext cx="2391847" cy="3380703"/>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Bildergebnis für sieg über die höll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48671" y="3723162"/>
            <a:ext cx="1838904" cy="2922335"/>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Bildergebnis für Dienst der befreiu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837861" y="3697444"/>
            <a:ext cx="1802241" cy="2973414"/>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Bildergebnis für Children's deliveranc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7544" y="3697444"/>
            <a:ext cx="2095486" cy="3140083"/>
          </a:xfrm>
          <a:prstGeom prst="rect">
            <a:avLst/>
          </a:prstGeom>
          <a:noFill/>
          <a:extLst>
            <a:ext uri="{909E8E84-426E-40DD-AFC4-6F175D3DCCD1}">
              <a14:hiddenFill xmlns:a14="http://schemas.microsoft.com/office/drawing/2010/main">
                <a:solidFill>
                  <a:srgbClr val="FFFFFF"/>
                </a:solidFill>
              </a14:hiddenFill>
            </a:ext>
          </a:extLst>
        </p:spPr>
      </p:pic>
      <p:sp>
        <p:nvSpPr>
          <p:cNvPr id="4" name="Explosion 1 3"/>
          <p:cNvSpPr/>
          <p:nvPr/>
        </p:nvSpPr>
        <p:spPr>
          <a:xfrm>
            <a:off x="3837861" y="1340768"/>
            <a:ext cx="518115" cy="432048"/>
          </a:xfrm>
          <a:prstGeom prst="irregularSeal1">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de-DE"/>
          </a:p>
        </p:txBody>
      </p:sp>
      <p:sp>
        <p:nvSpPr>
          <p:cNvPr id="11" name="Explosion 1 10"/>
          <p:cNvSpPr/>
          <p:nvPr/>
        </p:nvSpPr>
        <p:spPr>
          <a:xfrm>
            <a:off x="3875397" y="5949280"/>
            <a:ext cx="518115" cy="432048"/>
          </a:xfrm>
          <a:prstGeom prst="irregularSeal1">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de-DE"/>
          </a:p>
        </p:txBody>
      </p:sp>
      <p:sp>
        <p:nvSpPr>
          <p:cNvPr id="12" name="Explosion 1 11"/>
          <p:cNvSpPr/>
          <p:nvPr/>
        </p:nvSpPr>
        <p:spPr>
          <a:xfrm>
            <a:off x="7947550" y="6101680"/>
            <a:ext cx="518115" cy="432048"/>
          </a:xfrm>
          <a:prstGeom prst="irregularSeal1">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1599692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420888"/>
            <a:ext cx="8229600" cy="1143000"/>
          </a:xfrm>
        </p:spPr>
        <p:txBody>
          <a:bodyPr/>
          <a:lstStyle/>
          <a:p>
            <a:r>
              <a:rPr lang="de-DE" b="1" dirty="0"/>
              <a:t>Frei bleiben!</a:t>
            </a:r>
          </a:p>
        </p:txBody>
      </p:sp>
    </p:spTree>
    <p:extLst>
      <p:ext uri="{BB962C8B-B14F-4D97-AF65-F5344CB8AC3E}">
        <p14:creationId xmlns:p14="http://schemas.microsoft.com/office/powerpoint/2010/main" val="242972152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332656"/>
            <a:ext cx="8229600" cy="6120680"/>
          </a:xfrm>
        </p:spPr>
        <p:txBody>
          <a:bodyPr>
            <a:normAutofit fontScale="92500" lnSpcReduction="10000"/>
          </a:bodyPr>
          <a:lstStyle/>
          <a:p>
            <a:pPr marL="0" indent="0">
              <a:buNone/>
            </a:pPr>
            <a:r>
              <a:rPr lang="de-DE" b="1" dirty="0"/>
              <a:t>6.1 Es will zurück </a:t>
            </a:r>
            <a:br>
              <a:rPr lang="de-DE" b="1" dirty="0"/>
            </a:br>
            <a:endParaRPr lang="de-DE" dirty="0"/>
          </a:p>
          <a:p>
            <a:pPr marL="0" indent="0">
              <a:buNone/>
            </a:pPr>
            <a:r>
              <a:rPr lang="de-DE" b="1" dirty="0"/>
              <a:t>Luk11,24-26 </a:t>
            </a:r>
            <a:br>
              <a:rPr lang="de-DE" dirty="0"/>
            </a:br>
            <a:r>
              <a:rPr lang="de-DE" dirty="0"/>
              <a:t>Wenn der unreine Geist von einem Menschen ausgefahren ist, so durchstreift er dürre Stätten, sucht Ruhe und findet sie nicht; dann spricht er: </a:t>
            </a:r>
            <a:r>
              <a:rPr lang="de-DE" u="sng" dirty="0"/>
              <a:t>Ich will wieder zurückkehren in mein Haus, aus dem ich fortgegangen bin</a:t>
            </a:r>
            <a:r>
              <a:rPr lang="de-DE" dirty="0"/>
              <a:t>. Und wenn er kommt, so findet er's gekehrt und geschmückt. Dann geht er hin und nimmt sieben andre Geister mit sich, die böser sind als er selbst; und wenn sie hineinkommen, wohnen sie dort, und es wird mit diesem Menschen am Ende ärger als zuvor. </a:t>
            </a:r>
          </a:p>
        </p:txBody>
      </p:sp>
    </p:spTree>
    <p:extLst>
      <p:ext uri="{BB962C8B-B14F-4D97-AF65-F5344CB8AC3E}">
        <p14:creationId xmlns:p14="http://schemas.microsoft.com/office/powerpoint/2010/main" val="311228809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332656"/>
            <a:ext cx="8229600" cy="6120680"/>
          </a:xfrm>
        </p:spPr>
        <p:txBody>
          <a:bodyPr>
            <a:normAutofit fontScale="77500" lnSpcReduction="20000"/>
          </a:bodyPr>
          <a:lstStyle/>
          <a:p>
            <a:pPr marL="0" indent="0">
              <a:buNone/>
            </a:pPr>
            <a:r>
              <a:rPr lang="de-DE" dirty="0"/>
              <a:t>Markus 4,15-17 Sämann/Weg/Vögel/Drangsaal</a:t>
            </a:r>
          </a:p>
          <a:p>
            <a:endParaRPr lang="de-DE" dirty="0"/>
          </a:p>
          <a:p>
            <a:pPr marL="0" indent="0">
              <a:buNone/>
            </a:pPr>
            <a:r>
              <a:rPr lang="de-DE" dirty="0"/>
              <a:t>Diese aber sind es, die an dem Wege sind: Wo das Wort gesät wird und sie es gehört haben, </a:t>
            </a:r>
            <a:r>
              <a:rPr lang="de-DE" b="1" dirty="0"/>
              <a:t>kommt alsbald der Satan und nimmt das Wort weg, das in sie gesät war</a:t>
            </a:r>
            <a:r>
              <a:rPr lang="de-DE" dirty="0"/>
              <a:t>. </a:t>
            </a:r>
            <a:br>
              <a:rPr lang="de-DE" dirty="0"/>
            </a:br>
            <a:br>
              <a:rPr lang="de-DE" dirty="0"/>
            </a:br>
            <a:r>
              <a:rPr lang="de-DE" dirty="0"/>
              <a:t>Und diese sind es, die auf felsigen Boden gesät sind: Wenn sie das Wort gehört haben, nehmen sie es sogleich mit Freuden auf, </a:t>
            </a:r>
            <a:r>
              <a:rPr lang="de-DE" b="1" dirty="0"/>
              <a:t>aber sie haben keine Wurzel in sich, sondern sind wetterwendisch; wenn sich Bedrängnis oder Verfolgung um des Wortes willen erhebt, so kommen sie alsbald zu Fall</a:t>
            </a:r>
            <a:r>
              <a:rPr lang="de-DE" dirty="0"/>
              <a:t>. </a:t>
            </a:r>
            <a:br>
              <a:rPr lang="de-DE" dirty="0"/>
            </a:br>
            <a:br>
              <a:rPr lang="de-DE" dirty="0"/>
            </a:br>
            <a:r>
              <a:rPr lang="de-DE" dirty="0"/>
              <a:t>Und andere sind es, die unter die Dornen gesät sind: Die haben das Wort gehört, und </a:t>
            </a:r>
            <a:r>
              <a:rPr lang="de-DE" b="1" dirty="0"/>
              <a:t>die Sorgen der Welt und der trügerische Reichtum und die Begierden nach allem andern dringen ein und ersticken das Wort, und es bleibt ohne Frucht</a:t>
            </a:r>
            <a:r>
              <a:rPr lang="de-DE" dirty="0"/>
              <a:t>. </a:t>
            </a:r>
          </a:p>
        </p:txBody>
      </p:sp>
    </p:spTree>
    <p:extLst>
      <p:ext uri="{BB962C8B-B14F-4D97-AF65-F5344CB8AC3E}">
        <p14:creationId xmlns:p14="http://schemas.microsoft.com/office/powerpoint/2010/main" val="81569395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332656"/>
            <a:ext cx="8229600" cy="6192688"/>
          </a:xfrm>
        </p:spPr>
        <p:txBody>
          <a:bodyPr/>
          <a:lstStyle/>
          <a:p>
            <a:pPr marL="0" indent="0">
              <a:buNone/>
            </a:pPr>
            <a:r>
              <a:rPr lang="de-DE" b="1" dirty="0"/>
              <a:t>6.2 Gedanken als Einfallstor und Angriffsziel</a:t>
            </a:r>
            <a:br>
              <a:rPr lang="de-DE" b="1" dirty="0"/>
            </a:br>
            <a:br>
              <a:rPr lang="de-DE" b="1" dirty="0"/>
            </a:br>
            <a:r>
              <a:rPr lang="de-DE" b="1" dirty="0"/>
              <a:t>-&gt; Teufel – griechisch „Diavolos</a:t>
            </a:r>
            <a:r>
              <a:rPr lang="de-DE" dirty="0"/>
              <a:t>“:</a:t>
            </a:r>
          </a:p>
          <a:p>
            <a:r>
              <a:rPr lang="de-DE" dirty="0"/>
              <a:t>Durcheinanderwerfer, </a:t>
            </a:r>
          </a:p>
          <a:p>
            <a:r>
              <a:rPr lang="de-DE" dirty="0"/>
              <a:t>Faktenverdreher, </a:t>
            </a:r>
          </a:p>
          <a:p>
            <a:r>
              <a:rPr lang="de-DE" dirty="0" err="1"/>
              <a:t>Verwirrer</a:t>
            </a:r>
            <a:r>
              <a:rPr lang="de-DE" dirty="0"/>
              <a:t>, </a:t>
            </a:r>
          </a:p>
          <a:p>
            <a:r>
              <a:rPr lang="de-DE" dirty="0"/>
              <a:t>Verleumder</a:t>
            </a:r>
            <a:br>
              <a:rPr lang="de-DE" dirty="0"/>
            </a:br>
            <a:br>
              <a:rPr lang="de-DE" dirty="0"/>
            </a:br>
            <a:r>
              <a:rPr lang="de-DE" dirty="0"/>
              <a:t>Bola (werfen -&gt; Wurfschleuder)</a:t>
            </a:r>
          </a:p>
          <a:p>
            <a:pPr marL="0" indent="0">
              <a:buNone/>
            </a:pPr>
            <a:endParaRPr lang="de-DE"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4581128"/>
            <a:ext cx="2466975" cy="1847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73675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026"/>
                                        </p:tgtEl>
                                        <p:attrNameLst>
                                          <p:attrName>style.visibility</p:attrName>
                                        </p:attrNameLst>
                                      </p:cBhvr>
                                      <p:to>
                                        <p:strVal val="visible"/>
                                      </p:to>
                                    </p:set>
                                    <p:animEffect transition="in" filter="fade">
                                      <p:cBhvr>
                                        <p:cTn id="32"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548680"/>
            <a:ext cx="8229600" cy="5832648"/>
          </a:xfrm>
        </p:spPr>
        <p:txBody>
          <a:bodyPr>
            <a:normAutofit lnSpcReduction="10000"/>
          </a:bodyPr>
          <a:lstStyle/>
          <a:p>
            <a:pPr marL="0" indent="0">
              <a:buNone/>
            </a:pPr>
            <a:r>
              <a:rPr lang="de-DE" b="1" u="sng" dirty="0"/>
              <a:t>2Kor10,4-6:</a:t>
            </a:r>
            <a:r>
              <a:rPr lang="de-DE" b="1" dirty="0"/>
              <a:t> Gedanken gefangen nehmen</a:t>
            </a:r>
            <a:r>
              <a:rPr lang="de-DE" dirty="0"/>
              <a:t>*** warum?... </a:t>
            </a:r>
            <a:br>
              <a:rPr lang="de-DE" dirty="0"/>
            </a:br>
            <a:endParaRPr lang="de-DE" dirty="0"/>
          </a:p>
          <a:p>
            <a:pPr lvl="0"/>
            <a:r>
              <a:rPr lang="de-DE" dirty="0"/>
              <a:t>Joh13,2+27 </a:t>
            </a:r>
            <a:r>
              <a:rPr lang="de-DE" b="1" dirty="0"/>
              <a:t>Judas </a:t>
            </a:r>
            <a:r>
              <a:rPr lang="de-DE" dirty="0"/>
              <a:t>(ins Herz gelegt)</a:t>
            </a:r>
          </a:p>
          <a:p>
            <a:pPr lvl="0"/>
            <a:r>
              <a:rPr lang="de-DE" dirty="0"/>
              <a:t>1Chronik 21,1  </a:t>
            </a:r>
            <a:r>
              <a:rPr lang="de-DE" b="1" dirty="0"/>
              <a:t>David</a:t>
            </a:r>
            <a:r>
              <a:rPr lang="de-DE" dirty="0"/>
              <a:t> (Volkszählung)</a:t>
            </a:r>
          </a:p>
          <a:p>
            <a:pPr lvl="0"/>
            <a:r>
              <a:rPr lang="de-DE" dirty="0"/>
              <a:t>Mark8,33  </a:t>
            </a:r>
            <a:r>
              <a:rPr lang="de-DE" b="1" dirty="0"/>
              <a:t>Petrus</a:t>
            </a:r>
            <a:r>
              <a:rPr lang="de-DE" dirty="0"/>
              <a:t> (du hast nicht die Gedanken Gottes…)</a:t>
            </a:r>
          </a:p>
          <a:p>
            <a:pPr lvl="0"/>
            <a:r>
              <a:rPr lang="de-DE" dirty="0"/>
              <a:t>1Sam16,14-15, 18,8-11, 1Chr10,13-14 </a:t>
            </a:r>
            <a:r>
              <a:rPr lang="de-DE" b="1" dirty="0"/>
              <a:t>Saul</a:t>
            </a:r>
            <a:r>
              <a:rPr lang="de-DE" dirty="0"/>
              <a:t> (Neid/Eifersucht/Menschenfurcht)</a:t>
            </a:r>
          </a:p>
          <a:p>
            <a:pPr lvl="0"/>
            <a:r>
              <a:rPr lang="de-DE" dirty="0"/>
              <a:t>Gen4,5-7 </a:t>
            </a:r>
            <a:r>
              <a:rPr lang="de-DE" b="1" dirty="0" err="1"/>
              <a:t>Kain</a:t>
            </a:r>
            <a:r>
              <a:rPr lang="de-DE" dirty="0"/>
              <a:t> (Sünde vor Tür)</a:t>
            </a:r>
          </a:p>
          <a:p>
            <a:pPr lvl="0"/>
            <a:r>
              <a:rPr lang="de-DE" dirty="0"/>
              <a:t>Apg5,3 </a:t>
            </a:r>
            <a:r>
              <a:rPr lang="de-DE" b="1" dirty="0"/>
              <a:t>Ananias </a:t>
            </a:r>
            <a:r>
              <a:rPr lang="de-DE" dirty="0"/>
              <a:t>(Herz erfüllt)</a:t>
            </a:r>
          </a:p>
          <a:p>
            <a:pPr marL="0" indent="0">
              <a:buNone/>
            </a:pPr>
            <a:endParaRPr lang="de-DE" dirty="0"/>
          </a:p>
        </p:txBody>
      </p:sp>
    </p:spTree>
    <p:extLst>
      <p:ext uri="{BB962C8B-B14F-4D97-AF65-F5344CB8AC3E}">
        <p14:creationId xmlns:p14="http://schemas.microsoft.com/office/powerpoint/2010/main" val="1382450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67544" y="476672"/>
            <a:ext cx="8229600" cy="5976664"/>
          </a:xfrm>
        </p:spPr>
        <p:txBody>
          <a:bodyPr/>
          <a:lstStyle/>
          <a:p>
            <a:pPr marL="0" indent="0">
              <a:buNone/>
            </a:pPr>
            <a:r>
              <a:rPr lang="de-DE" b="1" dirty="0"/>
              <a:t>Warum Gedanken gefangen nehmen?</a:t>
            </a:r>
          </a:p>
          <a:p>
            <a:endParaRPr lang="de-DE" dirty="0"/>
          </a:p>
          <a:p>
            <a:r>
              <a:rPr lang="de-DE" dirty="0"/>
              <a:t>2Kor11,3-4+14 anderer Christus/Evangelium-&gt; anderer Geist... welcher Geist???</a:t>
            </a:r>
          </a:p>
          <a:p>
            <a:r>
              <a:rPr lang="de-DE" dirty="0"/>
              <a:t>1Tim4,1 Abfall durch dämonisch beeinflusste Lehre </a:t>
            </a:r>
          </a:p>
          <a:p>
            <a:r>
              <a:rPr lang="de-DE" dirty="0"/>
              <a:t>2Tim 2,24-26 Schlinge des Teufels </a:t>
            </a:r>
          </a:p>
          <a:p>
            <a:r>
              <a:rPr lang="de-DE" dirty="0"/>
              <a:t>1Petrus5,8 wachsam sein, Teufel -&gt; Löwe, der (auch Christen) verschlingen will</a:t>
            </a:r>
          </a:p>
          <a:p>
            <a:r>
              <a:rPr lang="de-DE" dirty="0"/>
              <a:t>Eph6,12-13 Angriffe ... Feld behalten!!!***</a:t>
            </a:r>
          </a:p>
          <a:p>
            <a:pPr marL="0" indent="0">
              <a:buNone/>
            </a:pPr>
            <a:endParaRPr lang="de-DE" dirty="0"/>
          </a:p>
        </p:txBody>
      </p:sp>
    </p:spTree>
    <p:extLst>
      <p:ext uri="{BB962C8B-B14F-4D97-AF65-F5344CB8AC3E}">
        <p14:creationId xmlns:p14="http://schemas.microsoft.com/office/powerpoint/2010/main" val="975538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196752"/>
            <a:ext cx="8229600" cy="4929411"/>
          </a:xfrm>
        </p:spPr>
        <p:txBody>
          <a:bodyPr/>
          <a:lstStyle/>
          <a:p>
            <a:pPr marL="0" indent="0">
              <a:buNone/>
            </a:pPr>
            <a:r>
              <a:rPr lang="de-DE" b="1" dirty="0"/>
              <a:t>Epheser6,12</a:t>
            </a:r>
          </a:p>
          <a:p>
            <a:pPr marL="0" indent="0">
              <a:buNone/>
            </a:pPr>
            <a:endParaRPr lang="de-DE" dirty="0"/>
          </a:p>
          <a:p>
            <a:pPr marL="0" indent="0">
              <a:buNone/>
            </a:pPr>
            <a:r>
              <a:rPr lang="de-DE" dirty="0"/>
              <a:t>…denn unser Kampf richtet sich nicht gegen Fleisch und Blut, sondern gegen die </a:t>
            </a:r>
            <a:r>
              <a:rPr lang="de-DE" b="1" dirty="0"/>
              <a:t>Herrschaften</a:t>
            </a:r>
            <a:r>
              <a:rPr lang="de-DE" dirty="0"/>
              <a:t>, gegen </a:t>
            </a:r>
            <a:r>
              <a:rPr lang="de-DE" b="1" dirty="0"/>
              <a:t>die Gewalten</a:t>
            </a:r>
            <a:r>
              <a:rPr lang="de-DE" dirty="0"/>
              <a:t>, gegen die </a:t>
            </a:r>
            <a:r>
              <a:rPr lang="de-DE" b="1" dirty="0" err="1"/>
              <a:t>Weltbeherrscher</a:t>
            </a:r>
            <a:r>
              <a:rPr lang="de-DE" b="1" dirty="0"/>
              <a:t> der Finsternis dieser Weltzeit</a:t>
            </a:r>
            <a:r>
              <a:rPr lang="de-DE" dirty="0"/>
              <a:t>, gegen die </a:t>
            </a:r>
            <a:r>
              <a:rPr lang="de-DE" b="1" dirty="0"/>
              <a:t>geistlichen [Mächte] der Bosheit in den himmlischen</a:t>
            </a:r>
            <a:r>
              <a:rPr lang="de-DE" dirty="0"/>
              <a:t> [Regionen].</a:t>
            </a:r>
          </a:p>
        </p:txBody>
      </p:sp>
    </p:spTree>
    <p:extLst>
      <p:ext uri="{BB962C8B-B14F-4D97-AF65-F5344CB8AC3E}">
        <p14:creationId xmlns:p14="http://schemas.microsoft.com/office/powerpoint/2010/main" val="125318002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620688"/>
            <a:ext cx="8229600" cy="5832648"/>
          </a:xfrm>
        </p:spPr>
        <p:txBody>
          <a:bodyPr>
            <a:normAutofit fontScale="62500" lnSpcReduction="20000"/>
          </a:bodyPr>
          <a:lstStyle/>
          <a:p>
            <a:pPr marL="0" indent="0">
              <a:buNone/>
            </a:pPr>
            <a:r>
              <a:rPr lang="de-DE" sz="4500" b="1" dirty="0"/>
              <a:t>6.2 Frei bleiben (danach) und frei bleiben (präventiv)</a:t>
            </a:r>
            <a:br>
              <a:rPr lang="de-DE" sz="4500" b="1" dirty="0"/>
            </a:br>
            <a:endParaRPr lang="de-DE" sz="4500" dirty="0"/>
          </a:p>
          <a:p>
            <a:pPr>
              <a:lnSpc>
                <a:spcPct val="170000"/>
              </a:lnSpc>
            </a:pPr>
            <a:r>
              <a:rPr lang="de-DE" sz="3400" dirty="0"/>
              <a:t>Eph4,22-24ff </a:t>
            </a:r>
            <a:r>
              <a:rPr lang="de-DE" sz="3400" b="1" dirty="0"/>
              <a:t>Umkehr/ Erneuerung des Denkens</a:t>
            </a:r>
            <a:endParaRPr lang="de-DE" sz="3400" dirty="0"/>
          </a:p>
          <a:p>
            <a:pPr>
              <a:lnSpc>
                <a:spcPct val="170000"/>
              </a:lnSpc>
            </a:pPr>
            <a:r>
              <a:rPr lang="de-DE" sz="3400" dirty="0"/>
              <a:t>Eph5,18   </a:t>
            </a:r>
            <a:r>
              <a:rPr lang="de-DE" sz="3400" b="1" dirty="0"/>
              <a:t> werdet voll Geistes</a:t>
            </a:r>
            <a:r>
              <a:rPr lang="de-DE" sz="3400" dirty="0"/>
              <a:t> -&gt; Lobpreis, Danksagung und Wort (Psalmen)</a:t>
            </a:r>
          </a:p>
          <a:p>
            <a:pPr>
              <a:lnSpc>
                <a:spcPct val="170000"/>
              </a:lnSpc>
            </a:pPr>
            <a:r>
              <a:rPr lang="de-DE" sz="3400" dirty="0"/>
              <a:t>2Kor10,4-6 </a:t>
            </a:r>
            <a:r>
              <a:rPr lang="de-DE" sz="3400" b="1" dirty="0"/>
              <a:t>Gedanken gefangen nehmen</a:t>
            </a:r>
            <a:r>
              <a:rPr lang="de-DE" sz="3400" dirty="0"/>
              <a:t> (Angriffe/Zweifel/Lügen)</a:t>
            </a:r>
          </a:p>
          <a:p>
            <a:pPr>
              <a:lnSpc>
                <a:spcPct val="170000"/>
              </a:lnSpc>
            </a:pPr>
            <a:r>
              <a:rPr lang="de-DE" sz="3400" dirty="0"/>
              <a:t>1Petrus5,8/9 </a:t>
            </a:r>
            <a:r>
              <a:rPr lang="de-DE" sz="3400" b="1" dirty="0"/>
              <a:t>wachsam</a:t>
            </a:r>
            <a:r>
              <a:rPr lang="de-DE" sz="3400" dirty="0"/>
              <a:t>, </a:t>
            </a:r>
            <a:r>
              <a:rPr lang="de-DE" sz="3400" b="1" dirty="0"/>
              <a:t>widerstehen fest im </a:t>
            </a:r>
            <a:r>
              <a:rPr lang="de-DE" sz="3400" b="1" u="sng" dirty="0"/>
              <a:t>Glauben*</a:t>
            </a:r>
            <a:endParaRPr lang="de-DE" sz="3400" u="sng" dirty="0"/>
          </a:p>
          <a:p>
            <a:pPr>
              <a:lnSpc>
                <a:spcPct val="170000"/>
              </a:lnSpc>
            </a:pPr>
            <a:r>
              <a:rPr lang="de-DE" sz="3400" dirty="0"/>
              <a:t>Eph6,10-11 </a:t>
            </a:r>
            <a:r>
              <a:rPr lang="de-DE" sz="3400" b="1" dirty="0"/>
              <a:t>Stark im HERRN sein</a:t>
            </a:r>
            <a:r>
              <a:rPr lang="de-DE" sz="3400" dirty="0"/>
              <a:t>, Angriffen widerstehen, </a:t>
            </a:r>
            <a:r>
              <a:rPr lang="de-DE" sz="3400" b="1" dirty="0"/>
              <a:t>Feld (Freiheit) behalten!</a:t>
            </a:r>
            <a:r>
              <a:rPr lang="de-DE" sz="3400" dirty="0"/>
              <a:t>!!</a:t>
            </a:r>
          </a:p>
          <a:p>
            <a:pPr>
              <a:lnSpc>
                <a:spcPct val="170000"/>
              </a:lnSpc>
            </a:pPr>
            <a:r>
              <a:rPr lang="de-DE" sz="3400" dirty="0"/>
              <a:t>6,11+13-17 </a:t>
            </a:r>
            <a:r>
              <a:rPr lang="de-DE" sz="3400" b="1" dirty="0"/>
              <a:t>Waffenrüstung</a:t>
            </a:r>
            <a:r>
              <a:rPr lang="de-DE" sz="3400" dirty="0"/>
              <a:t> Schild des Glaubens*, Helm...</a:t>
            </a:r>
          </a:p>
        </p:txBody>
      </p:sp>
    </p:spTree>
    <p:extLst>
      <p:ext uri="{BB962C8B-B14F-4D97-AF65-F5344CB8AC3E}">
        <p14:creationId xmlns:p14="http://schemas.microsoft.com/office/powerpoint/2010/main" val="2342390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348880"/>
            <a:ext cx="8229600" cy="1143000"/>
          </a:xfrm>
        </p:spPr>
        <p:txBody>
          <a:bodyPr/>
          <a:lstStyle/>
          <a:p>
            <a:r>
              <a:rPr lang="de-DE" b="1" dirty="0"/>
              <a:t>Fragen???</a:t>
            </a:r>
          </a:p>
        </p:txBody>
      </p:sp>
    </p:spTree>
    <p:extLst>
      <p:ext uri="{BB962C8B-B14F-4D97-AF65-F5344CB8AC3E}">
        <p14:creationId xmlns:p14="http://schemas.microsoft.com/office/powerpoint/2010/main" val="301987472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708920"/>
            <a:ext cx="8229600" cy="1143000"/>
          </a:xfrm>
        </p:spPr>
        <p:txBody>
          <a:bodyPr/>
          <a:lstStyle/>
          <a:p>
            <a:r>
              <a:rPr lang="de-DE" dirty="0"/>
              <a:t>Flüche… „brechen“</a:t>
            </a:r>
          </a:p>
        </p:txBody>
      </p:sp>
    </p:spTree>
    <p:extLst>
      <p:ext uri="{BB962C8B-B14F-4D97-AF65-F5344CB8AC3E}">
        <p14:creationId xmlns:p14="http://schemas.microsoft.com/office/powerpoint/2010/main" val="266440304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332656"/>
            <a:ext cx="8229600" cy="6264696"/>
          </a:xfrm>
        </p:spPr>
        <p:txBody>
          <a:bodyPr/>
          <a:lstStyle/>
          <a:p>
            <a:pPr marL="0" indent="0">
              <a:buNone/>
            </a:pPr>
            <a:r>
              <a:rPr lang="de-DE" dirty="0"/>
              <a:t>Terminologie Flüche</a:t>
            </a:r>
          </a:p>
          <a:p>
            <a:pPr marL="0" indent="0">
              <a:buNone/>
            </a:pPr>
            <a:endParaRPr lang="de-DE" dirty="0"/>
          </a:p>
          <a:p>
            <a:pPr marL="0" indent="0">
              <a:buNone/>
            </a:pPr>
            <a:r>
              <a:rPr lang="de-DE" dirty="0"/>
              <a:t>Worte/ </a:t>
            </a:r>
            <a:r>
              <a:rPr lang="de-DE" dirty="0" err="1"/>
              <a:t>Festlegungnen</a:t>
            </a:r>
            <a:r>
              <a:rPr lang="de-DE" dirty="0"/>
              <a:t>/ </a:t>
            </a:r>
            <a:r>
              <a:rPr lang="de-DE" dirty="0" err="1"/>
              <a:t>Verfluchungen</a:t>
            </a:r>
            <a:r>
              <a:rPr lang="de-DE" dirty="0"/>
              <a:t> </a:t>
            </a:r>
            <a:br>
              <a:rPr lang="de-DE" dirty="0"/>
            </a:br>
            <a:r>
              <a:rPr lang="de-DE" sz="2400" dirty="0"/>
              <a:t>(Die macht der Zunge)</a:t>
            </a:r>
          </a:p>
          <a:p>
            <a:pPr marL="0" indent="0">
              <a:buNone/>
            </a:pPr>
            <a:endParaRPr lang="de-DE" dirty="0"/>
          </a:p>
          <a:p>
            <a:pPr marL="0" indent="0">
              <a:buNone/>
            </a:pPr>
            <a:r>
              <a:rPr lang="de-DE" dirty="0"/>
              <a:t>Zauberei (</a:t>
            </a:r>
            <a:r>
              <a:rPr lang="de-DE" dirty="0" err="1"/>
              <a:t>Bileam</a:t>
            </a:r>
            <a:r>
              <a:rPr lang="de-DE" dirty="0"/>
              <a:t>)</a:t>
            </a:r>
          </a:p>
          <a:p>
            <a:pPr marL="0" indent="0">
              <a:buNone/>
            </a:pPr>
            <a:endParaRPr lang="de-DE" dirty="0"/>
          </a:p>
          <a:p>
            <a:pPr marL="0" indent="0">
              <a:buNone/>
            </a:pPr>
            <a:r>
              <a:rPr lang="de-DE" dirty="0"/>
              <a:t>Verschreibungen/ Verträge (</a:t>
            </a:r>
            <a:r>
              <a:rPr lang="de-DE" dirty="0" err="1"/>
              <a:t>z.B</a:t>
            </a:r>
            <a:r>
              <a:rPr lang="de-DE" dirty="0"/>
              <a:t> Freimaurerei)</a:t>
            </a:r>
          </a:p>
          <a:p>
            <a:pPr marL="0" indent="0">
              <a:buNone/>
            </a:pPr>
            <a:endParaRPr lang="de-DE" dirty="0"/>
          </a:p>
          <a:p>
            <a:pPr marL="0" indent="0">
              <a:buNone/>
            </a:pPr>
            <a:r>
              <a:rPr lang="de-DE" dirty="0"/>
              <a:t>Sünde</a:t>
            </a:r>
          </a:p>
          <a:p>
            <a:pPr marL="0" indent="0">
              <a:buNone/>
            </a:pPr>
            <a:endParaRPr lang="de-DE" dirty="0"/>
          </a:p>
          <a:p>
            <a:pPr marL="0" indent="0">
              <a:buNone/>
            </a:pPr>
            <a:endParaRPr lang="de-DE" dirty="0"/>
          </a:p>
        </p:txBody>
      </p:sp>
    </p:spTree>
    <p:extLst>
      <p:ext uri="{BB962C8B-B14F-4D97-AF65-F5344CB8AC3E}">
        <p14:creationId xmlns:p14="http://schemas.microsoft.com/office/powerpoint/2010/main" val="602526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el 1"/>
          <p:cNvSpPr txBox="1">
            <a:spLocks noGrp="1"/>
          </p:cNvSpPr>
          <p:nvPr>
            <p:ph type="title"/>
          </p:nvPr>
        </p:nvSpPr>
        <p:spPr/>
        <p:txBody>
          <a:bodyPr/>
          <a:lstStyle/>
          <a:p>
            <a:pPr eaLnBrk="1" hangingPunct="1"/>
            <a:r>
              <a:rPr lang="de-DE" altLang="de-DE" b="1" dirty="0">
                <a:latin typeface="Calibri Light" pitchFamily="34" charset="0"/>
              </a:rPr>
              <a:t>Was sind Dämonen?</a:t>
            </a:r>
          </a:p>
        </p:txBody>
      </p:sp>
      <p:sp>
        <p:nvSpPr>
          <p:cNvPr id="3" name="Textplatzhalter 2"/>
          <p:cNvSpPr txBox="1">
            <a:spLocks noGrp="1"/>
          </p:cNvSpPr>
          <p:nvPr>
            <p:ph type="body" idx="1"/>
          </p:nvPr>
        </p:nvSpPr>
        <p:spPr>
          <a:xfrm>
            <a:off x="596504" y="1892300"/>
            <a:ext cx="8151960" cy="4351338"/>
          </a:xfrm>
        </p:spPr>
        <p:txBody>
          <a:bodyPr>
            <a:normAutofit lnSpcReduction="10000"/>
          </a:bodyPr>
          <a:lstStyle/>
          <a:p>
            <a:pPr marL="0" indent="0" eaLnBrk="1" hangingPunct="1">
              <a:lnSpc>
                <a:spcPct val="100000"/>
              </a:lnSpc>
              <a:buFont typeface="Arial" pitchFamily="34" charset="0"/>
              <a:buNone/>
            </a:pPr>
            <a:r>
              <a:rPr lang="en-US" altLang="de-DE" sz="2000" dirty="0">
                <a:solidFill>
                  <a:srgbClr val="F0AD00"/>
                </a:solidFill>
                <a:latin typeface="Calibri Light" panose="020F0302020204030204" pitchFamily="34" charset="0"/>
                <a:cs typeface="Calibri Light" panose="020F0302020204030204" pitchFamily="34" charset="0"/>
              </a:rPr>
              <a:t>- </a:t>
            </a:r>
            <a:r>
              <a:rPr lang="en-US" altLang="de-DE" sz="2400" dirty="0">
                <a:solidFill>
                  <a:srgbClr val="000000"/>
                </a:solidFill>
                <a:latin typeface="Calibri Light" panose="020F0302020204030204" pitchFamily="34" charset="0"/>
                <a:cs typeface="Calibri Light" panose="020F0302020204030204" pitchFamily="34" charset="0"/>
              </a:rPr>
              <a:t>«</a:t>
            </a:r>
            <a:r>
              <a:rPr lang="en-US" altLang="de-DE" sz="2400" b="1" dirty="0" err="1">
                <a:solidFill>
                  <a:srgbClr val="000000"/>
                </a:solidFill>
                <a:latin typeface="Calibri Light" panose="020F0302020204030204" pitchFamily="34" charset="0"/>
                <a:cs typeface="Calibri Light" panose="020F0302020204030204" pitchFamily="34" charset="0"/>
              </a:rPr>
              <a:t>Geister</a:t>
            </a:r>
            <a:r>
              <a:rPr lang="en-US" altLang="de-DE" sz="2400" dirty="0">
                <a:solidFill>
                  <a:srgbClr val="000000"/>
                </a:solidFill>
                <a:latin typeface="Calibri Light" panose="020F0302020204030204" pitchFamily="34" charset="0"/>
                <a:cs typeface="Calibri Light" panose="020F0302020204030204" pitchFamily="34" charset="0"/>
              </a:rPr>
              <a:t>»; </a:t>
            </a:r>
            <a:r>
              <a:rPr lang="en-US" altLang="de-DE" sz="2400" dirty="0" err="1">
                <a:solidFill>
                  <a:srgbClr val="000000"/>
                </a:solidFill>
                <a:latin typeface="Calibri Light" panose="020F0302020204030204" pitchFamily="34" charset="0"/>
                <a:cs typeface="Calibri Light" panose="020F0302020204030204" pitchFamily="34" charset="0"/>
              </a:rPr>
              <a:t>körperlose</a:t>
            </a:r>
            <a:r>
              <a:rPr lang="en-US" altLang="de-DE" sz="2400" dirty="0">
                <a:solidFill>
                  <a:srgbClr val="000000"/>
                </a:solidFill>
                <a:latin typeface="Calibri Light" panose="020F0302020204030204" pitchFamily="34" charset="0"/>
                <a:cs typeface="Calibri Light" panose="020F0302020204030204" pitchFamily="34" charset="0"/>
              </a:rPr>
              <a:t> </a:t>
            </a:r>
            <a:r>
              <a:rPr lang="en-US" altLang="de-DE" sz="2400" dirty="0" err="1">
                <a:solidFill>
                  <a:srgbClr val="000000"/>
                </a:solidFill>
                <a:latin typeface="Calibri Light" panose="020F0302020204030204" pitchFamily="34" charset="0"/>
                <a:cs typeface="Calibri Light" panose="020F0302020204030204" pitchFamily="34" charset="0"/>
              </a:rPr>
              <a:t>Wesen</a:t>
            </a:r>
            <a:r>
              <a:rPr lang="en-US" altLang="de-DE" sz="2400" dirty="0">
                <a:solidFill>
                  <a:srgbClr val="000000"/>
                </a:solidFill>
                <a:latin typeface="Calibri Light" panose="020F0302020204030204" pitchFamily="34" charset="0"/>
                <a:cs typeface="Calibri Light" panose="020F0302020204030204" pitchFamily="34" charset="0"/>
              </a:rPr>
              <a:t>, die </a:t>
            </a:r>
            <a:r>
              <a:rPr lang="en-US" altLang="de-DE" sz="2400" dirty="0" err="1">
                <a:solidFill>
                  <a:srgbClr val="000000"/>
                </a:solidFill>
                <a:latin typeface="Calibri Light" panose="020F0302020204030204" pitchFamily="34" charset="0"/>
                <a:cs typeface="Calibri Light" panose="020F0302020204030204" pitchFamily="34" charset="0"/>
              </a:rPr>
              <a:t>einen</a:t>
            </a:r>
            <a:r>
              <a:rPr lang="en-US" altLang="de-DE" sz="2400" dirty="0">
                <a:solidFill>
                  <a:srgbClr val="000000"/>
                </a:solidFill>
                <a:latin typeface="Calibri Light" panose="020F0302020204030204" pitchFamily="34" charset="0"/>
                <a:cs typeface="Calibri Light" panose="020F0302020204030204" pitchFamily="34" charset="0"/>
              </a:rPr>
              <a:t> </a:t>
            </a:r>
            <a:r>
              <a:rPr lang="en-US" altLang="de-DE" sz="2400" dirty="0" err="1">
                <a:solidFill>
                  <a:srgbClr val="000000"/>
                </a:solidFill>
                <a:latin typeface="Calibri Light" panose="020F0302020204030204" pitchFamily="34" charset="0"/>
                <a:cs typeface="Calibri Light" panose="020F0302020204030204" pitchFamily="34" charset="0"/>
              </a:rPr>
              <a:t>menschlichen</a:t>
            </a:r>
            <a:r>
              <a:rPr lang="en-US" altLang="de-DE" sz="2400" dirty="0">
                <a:solidFill>
                  <a:srgbClr val="000000"/>
                </a:solidFill>
                <a:latin typeface="Calibri Light" panose="020F0302020204030204" pitchFamily="34" charset="0"/>
                <a:cs typeface="Calibri Light" panose="020F0302020204030204" pitchFamily="34" charset="0"/>
              </a:rPr>
              <a:t> </a:t>
            </a:r>
            <a:r>
              <a:rPr lang="en-US" altLang="de-DE" sz="2400" dirty="0" err="1">
                <a:solidFill>
                  <a:srgbClr val="000000"/>
                </a:solidFill>
                <a:latin typeface="Calibri Light" panose="020F0302020204030204" pitchFamily="34" charset="0"/>
                <a:cs typeface="Calibri Light" panose="020F0302020204030204" pitchFamily="34" charset="0"/>
              </a:rPr>
              <a:t>Körper</a:t>
            </a:r>
            <a:br>
              <a:rPr lang="en-US" altLang="de-DE" sz="2400" dirty="0">
                <a:solidFill>
                  <a:srgbClr val="000000"/>
                </a:solidFill>
                <a:latin typeface="Calibri Light" panose="020F0302020204030204" pitchFamily="34" charset="0"/>
                <a:cs typeface="Calibri Light" panose="020F0302020204030204" pitchFamily="34" charset="0"/>
              </a:rPr>
            </a:br>
            <a:r>
              <a:rPr lang="en-US" altLang="de-DE" sz="2400" dirty="0">
                <a:solidFill>
                  <a:srgbClr val="000000"/>
                </a:solidFill>
                <a:latin typeface="Calibri Light" panose="020F0302020204030204" pitchFamily="34" charset="0"/>
                <a:cs typeface="Calibri Light" panose="020F0302020204030204" pitchFamily="34" charset="0"/>
              </a:rPr>
              <a:t>   </a:t>
            </a:r>
            <a:r>
              <a:rPr lang="en-US" altLang="de-DE" sz="2400" dirty="0" err="1">
                <a:solidFill>
                  <a:srgbClr val="000000"/>
                </a:solidFill>
                <a:latin typeface="Calibri Light" panose="020F0302020204030204" pitchFamily="34" charset="0"/>
                <a:cs typeface="Calibri Light" panose="020F0302020204030204" pitchFamily="34" charset="0"/>
              </a:rPr>
              <a:t>beherrschen</a:t>
            </a:r>
            <a:r>
              <a:rPr lang="en-US" altLang="de-DE" sz="2400" dirty="0">
                <a:solidFill>
                  <a:srgbClr val="000000"/>
                </a:solidFill>
                <a:latin typeface="Calibri Light" panose="020F0302020204030204" pitchFamily="34" charset="0"/>
                <a:cs typeface="Calibri Light" panose="020F0302020204030204" pitchFamily="34" charset="0"/>
              </a:rPr>
              <a:t>/</a:t>
            </a:r>
            <a:r>
              <a:rPr lang="en-US" altLang="de-DE" sz="2400" dirty="0" err="1">
                <a:solidFill>
                  <a:srgbClr val="000000"/>
                </a:solidFill>
                <a:latin typeface="Calibri Light" panose="020F0302020204030204" pitchFamily="34" charset="0"/>
                <a:cs typeface="Calibri Light" panose="020F0302020204030204" pitchFamily="34" charset="0"/>
              </a:rPr>
              <a:t>kontrollieren</a:t>
            </a:r>
            <a:r>
              <a:rPr lang="en-US" altLang="de-DE" sz="2400" dirty="0">
                <a:solidFill>
                  <a:srgbClr val="000000"/>
                </a:solidFill>
                <a:latin typeface="Calibri Light" panose="020F0302020204030204" pitchFamily="34" charset="0"/>
                <a:cs typeface="Calibri Light" panose="020F0302020204030204" pitchFamily="34" charset="0"/>
              </a:rPr>
              <a:t> </a:t>
            </a:r>
            <a:r>
              <a:rPr lang="en-US" altLang="de-DE" sz="2400" dirty="0" err="1">
                <a:solidFill>
                  <a:srgbClr val="000000"/>
                </a:solidFill>
                <a:latin typeface="Calibri Light" panose="020F0302020204030204" pitchFamily="34" charset="0"/>
                <a:cs typeface="Calibri Light" panose="020F0302020204030204" pitchFamily="34" charset="0"/>
              </a:rPr>
              <a:t>wollen</a:t>
            </a:r>
            <a:endParaRPr lang="en-US" altLang="de-DE" sz="2400" dirty="0">
              <a:solidFill>
                <a:srgbClr val="000000"/>
              </a:solidFill>
              <a:latin typeface="Calibri Light" panose="020F0302020204030204" pitchFamily="34" charset="0"/>
              <a:cs typeface="Calibri Light" panose="020F0302020204030204" pitchFamily="34" charset="0"/>
            </a:endParaRPr>
          </a:p>
          <a:p>
            <a:pPr marL="0" indent="0" eaLnBrk="1" hangingPunct="1">
              <a:lnSpc>
                <a:spcPct val="100000"/>
              </a:lnSpc>
              <a:buFont typeface="Arial" pitchFamily="34" charset="0"/>
              <a:buNone/>
            </a:pPr>
            <a:r>
              <a:rPr lang="en-US" altLang="de-DE" sz="2400" dirty="0">
                <a:solidFill>
                  <a:srgbClr val="F0AD00"/>
                </a:solidFill>
                <a:latin typeface="Calibri Light" panose="020F0302020204030204" pitchFamily="34" charset="0"/>
                <a:cs typeface="Calibri Light" panose="020F0302020204030204" pitchFamily="34" charset="0"/>
              </a:rPr>
              <a:t>- </a:t>
            </a:r>
            <a:r>
              <a:rPr lang="en-US" altLang="de-DE" sz="2400" dirty="0">
                <a:solidFill>
                  <a:srgbClr val="000000"/>
                </a:solidFill>
                <a:latin typeface="Calibri Light" panose="020F0302020204030204" pitchFamily="34" charset="0"/>
                <a:cs typeface="Calibri Light" panose="020F0302020204030204" pitchFamily="34" charset="0"/>
              </a:rPr>
              <a:t>«</a:t>
            </a:r>
            <a:r>
              <a:rPr lang="en-US" altLang="de-DE" sz="2400" b="1" i="1" dirty="0" err="1">
                <a:solidFill>
                  <a:srgbClr val="000000"/>
                </a:solidFill>
                <a:latin typeface="Calibri Light" panose="020F0302020204030204" pitchFamily="34" charset="0"/>
                <a:cs typeface="Calibri Light" panose="020F0302020204030204" pitchFamily="34" charset="0"/>
              </a:rPr>
              <a:t>unreine</a:t>
            </a:r>
            <a:r>
              <a:rPr lang="en-US" altLang="de-DE" sz="2400" b="1" dirty="0">
                <a:solidFill>
                  <a:srgbClr val="000000"/>
                </a:solidFill>
                <a:latin typeface="Calibri Light" panose="020F0302020204030204" pitchFamily="34" charset="0"/>
                <a:cs typeface="Calibri Light" panose="020F0302020204030204" pitchFamily="34" charset="0"/>
              </a:rPr>
              <a:t> </a:t>
            </a:r>
            <a:r>
              <a:rPr lang="en-US" altLang="de-DE" sz="2400" b="1" dirty="0" err="1">
                <a:solidFill>
                  <a:srgbClr val="000000"/>
                </a:solidFill>
                <a:latin typeface="Calibri Light" panose="020F0302020204030204" pitchFamily="34" charset="0"/>
                <a:cs typeface="Calibri Light" panose="020F0302020204030204" pitchFamily="34" charset="0"/>
              </a:rPr>
              <a:t>Geister</a:t>
            </a:r>
            <a:r>
              <a:rPr lang="en-US" altLang="de-DE" sz="2400" dirty="0">
                <a:solidFill>
                  <a:srgbClr val="000000"/>
                </a:solidFill>
                <a:latin typeface="Calibri Light" panose="020F0302020204030204" pitchFamily="34" charset="0"/>
                <a:cs typeface="Calibri Light" panose="020F0302020204030204" pitchFamily="34" charset="0"/>
              </a:rPr>
              <a:t>» (Mark. 1,26) </a:t>
            </a:r>
            <a:r>
              <a:rPr lang="en-US" altLang="de-DE" sz="2400" dirty="0" err="1">
                <a:solidFill>
                  <a:srgbClr val="000000"/>
                </a:solidFill>
                <a:latin typeface="Calibri Light" panose="020F0302020204030204" pitchFamily="34" charset="0"/>
                <a:cs typeface="Calibri Light" panose="020F0302020204030204" pitchFamily="34" charset="0"/>
              </a:rPr>
              <a:t>drängen</a:t>
            </a:r>
            <a:r>
              <a:rPr lang="en-US" altLang="de-DE" sz="2400" dirty="0">
                <a:solidFill>
                  <a:srgbClr val="000000"/>
                </a:solidFill>
                <a:latin typeface="Calibri Light" panose="020F0302020204030204" pitchFamily="34" charset="0"/>
                <a:cs typeface="Calibri Light" panose="020F0302020204030204" pitchFamily="34" charset="0"/>
              </a:rPr>
              <a:t> Menschen </a:t>
            </a:r>
            <a:r>
              <a:rPr lang="en-US" altLang="de-DE" sz="2400" dirty="0" err="1">
                <a:solidFill>
                  <a:srgbClr val="000000"/>
                </a:solidFill>
                <a:latin typeface="Calibri Light" panose="020F0302020204030204" pitchFamily="34" charset="0"/>
                <a:cs typeface="Calibri Light" panose="020F0302020204030204" pitchFamily="34" charset="0"/>
              </a:rPr>
              <a:t>zur</a:t>
            </a:r>
            <a:r>
              <a:rPr lang="de-DE" altLang="de-DE" sz="2400" dirty="0">
                <a:solidFill>
                  <a:srgbClr val="000000"/>
                </a:solidFill>
                <a:latin typeface="Calibri Light" panose="020F0302020204030204" pitchFamily="34" charset="0"/>
                <a:cs typeface="Calibri Light" panose="020F0302020204030204" pitchFamily="34" charset="0"/>
              </a:rPr>
              <a:t> </a:t>
            </a:r>
            <a:r>
              <a:rPr lang="en-US" altLang="de-DE" sz="2400" dirty="0" err="1">
                <a:solidFill>
                  <a:srgbClr val="000000"/>
                </a:solidFill>
                <a:latin typeface="Calibri Light" panose="020F0302020204030204" pitchFamily="34" charset="0"/>
                <a:cs typeface="Calibri Light" panose="020F0302020204030204" pitchFamily="34" charset="0"/>
              </a:rPr>
              <a:t>Sünde</a:t>
            </a:r>
            <a:endParaRPr lang="en-US" altLang="de-DE" sz="2400" dirty="0">
              <a:solidFill>
                <a:srgbClr val="000000"/>
              </a:solidFill>
              <a:latin typeface="Calibri Light" panose="020F0302020204030204" pitchFamily="34" charset="0"/>
              <a:cs typeface="Calibri Light" panose="020F0302020204030204" pitchFamily="34" charset="0"/>
            </a:endParaRPr>
          </a:p>
          <a:p>
            <a:pPr marL="0" indent="0" eaLnBrk="1" hangingPunct="1">
              <a:lnSpc>
                <a:spcPct val="100000"/>
              </a:lnSpc>
              <a:buFont typeface="Arial" pitchFamily="34" charset="0"/>
              <a:buNone/>
            </a:pPr>
            <a:r>
              <a:rPr lang="en-US" altLang="de-DE" sz="2400" dirty="0">
                <a:solidFill>
                  <a:srgbClr val="F0AD00"/>
                </a:solidFill>
                <a:latin typeface="Calibri Light" panose="020F0302020204030204" pitchFamily="34" charset="0"/>
                <a:cs typeface="Calibri Light" panose="020F0302020204030204" pitchFamily="34" charset="0"/>
              </a:rPr>
              <a:t>- </a:t>
            </a:r>
            <a:r>
              <a:rPr lang="en-US" altLang="de-DE" sz="2400" dirty="0">
                <a:solidFill>
                  <a:srgbClr val="000000"/>
                </a:solidFill>
                <a:latin typeface="Calibri Light" panose="020F0302020204030204" pitchFamily="34" charset="0"/>
                <a:cs typeface="Calibri Light" panose="020F0302020204030204" pitchFamily="34" charset="0"/>
              </a:rPr>
              <a:t>«</a:t>
            </a:r>
            <a:r>
              <a:rPr lang="en-US" altLang="de-DE" sz="2400" b="1" i="1" dirty="0" err="1">
                <a:solidFill>
                  <a:srgbClr val="000000"/>
                </a:solidFill>
                <a:latin typeface="Calibri Light" panose="020F0302020204030204" pitchFamily="34" charset="0"/>
                <a:cs typeface="Calibri Light" panose="020F0302020204030204" pitchFamily="34" charset="0"/>
              </a:rPr>
              <a:t>böse</a:t>
            </a:r>
            <a:r>
              <a:rPr lang="en-US" altLang="de-DE" sz="2400" b="1" dirty="0">
                <a:solidFill>
                  <a:srgbClr val="000000"/>
                </a:solidFill>
                <a:latin typeface="Calibri Light" panose="020F0302020204030204" pitchFamily="34" charset="0"/>
                <a:cs typeface="Calibri Light" panose="020F0302020204030204" pitchFamily="34" charset="0"/>
              </a:rPr>
              <a:t> </a:t>
            </a:r>
            <a:r>
              <a:rPr lang="en-US" altLang="de-DE" sz="2400" b="1" dirty="0" err="1">
                <a:solidFill>
                  <a:srgbClr val="000000"/>
                </a:solidFill>
                <a:latin typeface="Calibri Light" panose="020F0302020204030204" pitchFamily="34" charset="0"/>
                <a:cs typeface="Calibri Light" panose="020F0302020204030204" pitchFamily="34" charset="0"/>
              </a:rPr>
              <a:t>Geister</a:t>
            </a:r>
            <a:r>
              <a:rPr lang="en-US" altLang="de-DE" sz="2400" dirty="0">
                <a:solidFill>
                  <a:srgbClr val="000000"/>
                </a:solidFill>
                <a:latin typeface="Calibri Light" panose="020F0302020204030204" pitchFamily="34" charset="0"/>
                <a:cs typeface="Calibri Light" panose="020F0302020204030204" pitchFamily="34" charset="0"/>
              </a:rPr>
              <a:t>» (Richter 9,23, </a:t>
            </a:r>
            <a:r>
              <a:rPr lang="en-US" altLang="de-DE" sz="2400" dirty="0" err="1">
                <a:solidFill>
                  <a:srgbClr val="000000"/>
                </a:solidFill>
                <a:latin typeface="Calibri Light" panose="020F0302020204030204" pitchFamily="34" charset="0"/>
                <a:cs typeface="Calibri Light" panose="020F0302020204030204" pitchFamily="34" charset="0"/>
              </a:rPr>
              <a:t>Apg</a:t>
            </a:r>
            <a:r>
              <a:rPr lang="en-US" altLang="de-DE" sz="2400" dirty="0">
                <a:solidFill>
                  <a:srgbClr val="000000"/>
                </a:solidFill>
                <a:latin typeface="Calibri Light" panose="020F0302020204030204" pitchFamily="34" charset="0"/>
                <a:cs typeface="Calibri Light" panose="020F0302020204030204" pitchFamily="34" charset="0"/>
              </a:rPr>
              <a:t>. 19,12) </a:t>
            </a:r>
            <a:br>
              <a:rPr lang="en-US" altLang="de-DE" sz="2400" dirty="0">
                <a:solidFill>
                  <a:srgbClr val="000000"/>
                </a:solidFill>
                <a:latin typeface="Calibri Light" panose="020F0302020204030204" pitchFamily="34" charset="0"/>
                <a:cs typeface="Calibri Light" panose="020F0302020204030204" pitchFamily="34" charset="0"/>
              </a:rPr>
            </a:br>
            <a:r>
              <a:rPr lang="en-US" altLang="de-DE" sz="2400" dirty="0">
                <a:solidFill>
                  <a:srgbClr val="000000"/>
                </a:solidFill>
                <a:latin typeface="Calibri Light" panose="020F0302020204030204" pitchFamily="34" charset="0"/>
                <a:cs typeface="Calibri Light" panose="020F0302020204030204" pitchFamily="34" charset="0"/>
              </a:rPr>
              <a:t>   </a:t>
            </a:r>
            <a:r>
              <a:rPr lang="en-US" altLang="de-DE" sz="2400" dirty="0" err="1">
                <a:solidFill>
                  <a:srgbClr val="000000"/>
                </a:solidFill>
                <a:latin typeface="Calibri Light" panose="020F0302020204030204" pitchFamily="34" charset="0"/>
                <a:cs typeface="Calibri Light" panose="020F0302020204030204" pitchFamily="34" charset="0"/>
              </a:rPr>
              <a:t>wollen</a:t>
            </a:r>
            <a:r>
              <a:rPr lang="de-DE" altLang="de-DE" sz="2400" dirty="0">
                <a:solidFill>
                  <a:srgbClr val="000000"/>
                </a:solidFill>
                <a:latin typeface="Calibri Light" panose="020F0302020204030204" pitchFamily="34" charset="0"/>
                <a:cs typeface="Calibri Light" panose="020F0302020204030204" pitchFamily="34" charset="0"/>
              </a:rPr>
              <a:t> </a:t>
            </a:r>
            <a:r>
              <a:rPr lang="en-US" altLang="de-DE" sz="2400" dirty="0">
                <a:solidFill>
                  <a:srgbClr val="000000"/>
                </a:solidFill>
                <a:latin typeface="Calibri Light" panose="020F0302020204030204" pitchFamily="34" charset="0"/>
                <a:cs typeface="Calibri Light" panose="020F0302020204030204" pitchFamily="34" charset="0"/>
              </a:rPr>
              <a:t>Menschen </a:t>
            </a:r>
            <a:r>
              <a:rPr lang="en-US" altLang="de-DE" sz="2400" dirty="0" err="1">
                <a:solidFill>
                  <a:srgbClr val="000000"/>
                </a:solidFill>
                <a:latin typeface="Calibri Light" panose="020F0302020204030204" pitchFamily="34" charset="0"/>
                <a:cs typeface="Calibri Light" panose="020F0302020204030204" pitchFamily="34" charset="0"/>
              </a:rPr>
              <a:t>zerstören</a:t>
            </a:r>
            <a:endParaRPr lang="en-US" altLang="de-DE" sz="2400" dirty="0">
              <a:solidFill>
                <a:srgbClr val="000000"/>
              </a:solidFill>
              <a:latin typeface="Calibri Light" panose="020F0302020204030204" pitchFamily="34" charset="0"/>
              <a:cs typeface="Calibri Light" panose="020F0302020204030204" pitchFamily="34" charset="0"/>
            </a:endParaRPr>
          </a:p>
          <a:p>
            <a:pPr marL="0" indent="0" eaLnBrk="1" hangingPunct="1">
              <a:lnSpc>
                <a:spcPct val="100000"/>
              </a:lnSpc>
              <a:buFont typeface="Arial" pitchFamily="34" charset="0"/>
              <a:buNone/>
            </a:pPr>
            <a:r>
              <a:rPr lang="en-US" altLang="de-DE" sz="2400" b="1" dirty="0">
                <a:solidFill>
                  <a:srgbClr val="F0AD00"/>
                </a:solidFill>
                <a:latin typeface="Calibri Light" panose="020F0302020204030204" pitchFamily="34" charset="0"/>
                <a:cs typeface="Calibri Light" panose="020F0302020204030204" pitchFamily="34" charset="0"/>
              </a:rPr>
              <a:t>- </a:t>
            </a:r>
            <a:r>
              <a:rPr lang="en-US" altLang="de-DE" sz="2400" b="1" dirty="0" err="1">
                <a:solidFill>
                  <a:srgbClr val="000000"/>
                </a:solidFill>
                <a:latin typeface="Calibri Light" panose="020F0302020204030204" pitchFamily="34" charset="0"/>
                <a:cs typeface="Calibri Light" panose="020F0302020204030204" pitchFamily="34" charset="0"/>
              </a:rPr>
              <a:t>Diener</a:t>
            </a:r>
            <a:r>
              <a:rPr lang="en-US" altLang="de-DE" sz="2400" b="1" dirty="0">
                <a:solidFill>
                  <a:srgbClr val="000000"/>
                </a:solidFill>
                <a:latin typeface="Calibri Light" panose="020F0302020204030204" pitchFamily="34" charset="0"/>
                <a:cs typeface="Calibri Light" panose="020F0302020204030204" pitchFamily="34" charset="0"/>
              </a:rPr>
              <a:t> </a:t>
            </a:r>
            <a:r>
              <a:rPr lang="en-US" altLang="de-DE" sz="2400" b="1" dirty="0" err="1">
                <a:solidFill>
                  <a:srgbClr val="000000"/>
                </a:solidFill>
                <a:latin typeface="Calibri Light" panose="020F0302020204030204" pitchFamily="34" charset="0"/>
                <a:cs typeface="Calibri Light" panose="020F0302020204030204" pitchFamily="34" charset="0"/>
              </a:rPr>
              <a:t>Satans</a:t>
            </a:r>
            <a:r>
              <a:rPr lang="en-US" altLang="de-DE" sz="2400" b="1" dirty="0">
                <a:solidFill>
                  <a:srgbClr val="000000"/>
                </a:solidFill>
                <a:latin typeface="Calibri Light" panose="020F0302020204030204" pitchFamily="34" charset="0"/>
                <a:cs typeface="Calibri Light" panose="020F0302020204030204" pitchFamily="34" charset="0"/>
              </a:rPr>
              <a:t> </a:t>
            </a:r>
            <a:r>
              <a:rPr lang="en-US" altLang="de-DE" sz="2400" dirty="0">
                <a:solidFill>
                  <a:srgbClr val="000000"/>
                </a:solidFill>
                <a:latin typeface="Calibri Light" panose="020F0302020204030204" pitchFamily="34" charset="0"/>
                <a:cs typeface="Calibri Light" panose="020F0302020204030204" pitchFamily="34" charset="0"/>
              </a:rPr>
              <a:t>(</a:t>
            </a:r>
            <a:r>
              <a:rPr lang="en-US" altLang="de-DE" sz="2400" dirty="0" err="1">
                <a:solidFill>
                  <a:srgbClr val="000000"/>
                </a:solidFill>
                <a:latin typeface="Calibri Light" panose="020F0302020204030204" pitchFamily="34" charset="0"/>
                <a:cs typeface="Calibri Light" panose="020F0302020204030204" pitchFamily="34" charset="0"/>
              </a:rPr>
              <a:t>gefallene</a:t>
            </a:r>
            <a:r>
              <a:rPr lang="en-US" altLang="de-DE" sz="2400" dirty="0">
                <a:solidFill>
                  <a:srgbClr val="000000"/>
                </a:solidFill>
                <a:latin typeface="Calibri Light" panose="020F0302020204030204" pitchFamily="34" charset="0"/>
                <a:cs typeface="Calibri Light" panose="020F0302020204030204" pitchFamily="34" charset="0"/>
              </a:rPr>
              <a:t> </a:t>
            </a:r>
            <a:r>
              <a:rPr lang="de-DE" altLang="de-DE" sz="2400" dirty="0">
                <a:solidFill>
                  <a:srgbClr val="000000"/>
                </a:solidFill>
                <a:latin typeface="Calibri Light" panose="020F0302020204030204" pitchFamily="34" charset="0"/>
                <a:cs typeface="Calibri Light" panose="020F0302020204030204" pitchFamily="34" charset="0"/>
              </a:rPr>
              <a:t>Engel?)</a:t>
            </a:r>
          </a:p>
          <a:p>
            <a:pPr marL="0" indent="0" eaLnBrk="1" hangingPunct="1">
              <a:lnSpc>
                <a:spcPct val="100000"/>
              </a:lnSpc>
              <a:buFont typeface="Arial" pitchFamily="34" charset="0"/>
              <a:buNone/>
            </a:pPr>
            <a:r>
              <a:rPr lang="en-US" altLang="de-DE" sz="2400" dirty="0">
                <a:solidFill>
                  <a:srgbClr val="F0AD00"/>
                </a:solidFill>
                <a:latin typeface="Calibri Light" panose="020F0302020204030204" pitchFamily="34" charset="0"/>
                <a:cs typeface="Calibri Light" panose="020F0302020204030204" pitchFamily="34" charset="0"/>
              </a:rPr>
              <a:t>- </a:t>
            </a:r>
            <a:r>
              <a:rPr lang="en-US" altLang="de-DE" sz="2400" dirty="0" err="1">
                <a:solidFill>
                  <a:srgbClr val="000000"/>
                </a:solidFill>
                <a:latin typeface="Calibri Light" panose="020F0302020204030204" pitchFamily="34" charset="0"/>
                <a:cs typeface="Calibri Light" panose="020F0302020204030204" pitchFamily="34" charset="0"/>
              </a:rPr>
              <a:t>Sie</a:t>
            </a:r>
            <a:r>
              <a:rPr lang="en-US" altLang="de-DE" sz="2400" dirty="0">
                <a:solidFill>
                  <a:srgbClr val="000000"/>
                </a:solidFill>
                <a:latin typeface="Calibri Light" panose="020F0302020204030204" pitchFamily="34" charset="0"/>
                <a:cs typeface="Calibri Light" panose="020F0302020204030204" pitchFamily="34" charset="0"/>
              </a:rPr>
              <a:t> </a:t>
            </a:r>
            <a:r>
              <a:rPr lang="en-US" altLang="de-DE" sz="2400" dirty="0" err="1">
                <a:solidFill>
                  <a:srgbClr val="000000"/>
                </a:solidFill>
                <a:latin typeface="Calibri Light" panose="020F0302020204030204" pitchFamily="34" charset="0"/>
                <a:cs typeface="Calibri Light" panose="020F0302020204030204" pitchFamily="34" charset="0"/>
              </a:rPr>
              <a:t>haben</a:t>
            </a:r>
            <a:r>
              <a:rPr lang="en-US" altLang="de-DE" sz="2400" dirty="0">
                <a:solidFill>
                  <a:srgbClr val="000000"/>
                </a:solidFill>
                <a:latin typeface="Calibri Light" panose="020F0302020204030204" pitchFamily="34" charset="0"/>
                <a:cs typeface="Calibri Light" panose="020F0302020204030204" pitchFamily="34" charset="0"/>
              </a:rPr>
              <a:t> </a:t>
            </a:r>
            <a:r>
              <a:rPr lang="en-US" altLang="de-DE" sz="2400" dirty="0" err="1">
                <a:solidFill>
                  <a:srgbClr val="000000"/>
                </a:solidFill>
                <a:latin typeface="Calibri Light" panose="020F0302020204030204" pitchFamily="34" charset="0"/>
                <a:cs typeface="Calibri Light" panose="020F0302020204030204" pitchFamily="34" charset="0"/>
              </a:rPr>
              <a:t>einen</a:t>
            </a:r>
            <a:r>
              <a:rPr lang="en-US" altLang="de-DE" sz="2400" dirty="0">
                <a:solidFill>
                  <a:srgbClr val="000000"/>
                </a:solidFill>
                <a:latin typeface="Calibri Light" panose="020F0302020204030204" pitchFamily="34" charset="0"/>
                <a:cs typeface="Calibri Light" panose="020F0302020204030204" pitchFamily="34" charset="0"/>
              </a:rPr>
              <a:t> </a:t>
            </a:r>
            <a:r>
              <a:rPr lang="en-US" altLang="de-DE" sz="2400" dirty="0" err="1">
                <a:solidFill>
                  <a:srgbClr val="000000"/>
                </a:solidFill>
                <a:latin typeface="Calibri Light" panose="020F0302020204030204" pitchFamily="34" charset="0"/>
                <a:cs typeface="Calibri Light" panose="020F0302020204030204" pitchFamily="34" charset="0"/>
              </a:rPr>
              <a:t>Willen</a:t>
            </a:r>
            <a:r>
              <a:rPr lang="en-US" altLang="de-DE" sz="2400" dirty="0">
                <a:solidFill>
                  <a:srgbClr val="000000"/>
                </a:solidFill>
                <a:latin typeface="Calibri Light" panose="020F0302020204030204" pitchFamily="34" charset="0"/>
                <a:cs typeface="Calibri Light" panose="020F0302020204030204" pitchFamily="34" charset="0"/>
              </a:rPr>
              <a:t> (Matt. 12,44: «</a:t>
            </a:r>
            <a:r>
              <a:rPr lang="en-US" altLang="de-DE" sz="2400" dirty="0" err="1">
                <a:solidFill>
                  <a:srgbClr val="000000"/>
                </a:solidFill>
                <a:latin typeface="Calibri Light" panose="020F0302020204030204" pitchFamily="34" charset="0"/>
                <a:cs typeface="Calibri Light" panose="020F0302020204030204" pitchFamily="34" charset="0"/>
              </a:rPr>
              <a:t>Ich</a:t>
            </a:r>
            <a:r>
              <a:rPr lang="en-US" altLang="de-DE" sz="2400" dirty="0">
                <a:solidFill>
                  <a:srgbClr val="000000"/>
                </a:solidFill>
                <a:latin typeface="Calibri Light" panose="020F0302020204030204" pitchFamily="34" charset="0"/>
                <a:cs typeface="Calibri Light" panose="020F0302020204030204" pitchFamily="34" charset="0"/>
              </a:rPr>
              <a:t> </a:t>
            </a:r>
            <a:r>
              <a:rPr lang="en-US" altLang="de-DE" sz="2400" i="1" dirty="0">
                <a:solidFill>
                  <a:srgbClr val="000000"/>
                </a:solidFill>
                <a:latin typeface="Calibri Light" panose="020F0302020204030204" pitchFamily="34" charset="0"/>
                <a:cs typeface="Calibri Light" panose="020F0302020204030204" pitchFamily="34" charset="0"/>
              </a:rPr>
              <a:t>will</a:t>
            </a:r>
            <a:r>
              <a:rPr lang="en-US" altLang="de-DE" sz="2400" dirty="0">
                <a:solidFill>
                  <a:srgbClr val="000000"/>
                </a:solidFill>
                <a:latin typeface="Calibri Light" panose="020F0302020204030204" pitchFamily="34" charset="0"/>
                <a:cs typeface="Calibri Light" panose="020F0302020204030204" pitchFamily="34" charset="0"/>
              </a:rPr>
              <a:t> in </a:t>
            </a:r>
            <a:r>
              <a:rPr lang="en-US" altLang="de-DE" sz="2400" dirty="0" err="1">
                <a:solidFill>
                  <a:srgbClr val="000000"/>
                </a:solidFill>
                <a:latin typeface="Calibri Light" panose="020F0302020204030204" pitchFamily="34" charset="0"/>
                <a:cs typeface="Calibri Light" panose="020F0302020204030204" pitchFamily="34" charset="0"/>
              </a:rPr>
              <a:t>mein</a:t>
            </a:r>
            <a:r>
              <a:rPr lang="en-US" altLang="de-DE" sz="2400" dirty="0">
                <a:solidFill>
                  <a:srgbClr val="000000"/>
                </a:solidFill>
                <a:latin typeface="Calibri Light" panose="020F0302020204030204" pitchFamily="34" charset="0"/>
                <a:cs typeface="Calibri Light" panose="020F0302020204030204" pitchFamily="34" charset="0"/>
              </a:rPr>
              <a:t>…»)</a:t>
            </a:r>
          </a:p>
          <a:p>
            <a:pPr marL="0" indent="0" eaLnBrk="1" hangingPunct="1">
              <a:lnSpc>
                <a:spcPct val="100000"/>
              </a:lnSpc>
              <a:buFont typeface="Arial" pitchFamily="34" charset="0"/>
              <a:buNone/>
            </a:pPr>
            <a:r>
              <a:rPr lang="en-US" altLang="de-DE" sz="2400" dirty="0">
                <a:solidFill>
                  <a:srgbClr val="F0AD00"/>
                </a:solidFill>
                <a:latin typeface="Calibri Light" panose="020F0302020204030204" pitchFamily="34" charset="0"/>
                <a:cs typeface="Calibri Light" panose="020F0302020204030204" pitchFamily="34" charset="0"/>
              </a:rPr>
              <a:t>- </a:t>
            </a:r>
            <a:r>
              <a:rPr lang="en-US" altLang="de-DE" sz="2400" dirty="0" err="1">
                <a:solidFill>
                  <a:srgbClr val="000000"/>
                </a:solidFill>
                <a:latin typeface="Calibri Light" panose="020F0302020204030204" pitchFamily="34" charset="0"/>
                <a:cs typeface="Calibri Light" panose="020F0302020204030204" pitchFamily="34" charset="0"/>
              </a:rPr>
              <a:t>Sie</a:t>
            </a:r>
            <a:r>
              <a:rPr lang="en-US" altLang="de-DE" sz="2400" dirty="0">
                <a:solidFill>
                  <a:srgbClr val="000000"/>
                </a:solidFill>
                <a:latin typeface="Calibri Light" panose="020F0302020204030204" pitchFamily="34" charset="0"/>
                <a:cs typeface="Calibri Light" panose="020F0302020204030204" pitchFamily="34" charset="0"/>
              </a:rPr>
              <a:t> </a:t>
            </a:r>
            <a:r>
              <a:rPr lang="en-US" altLang="de-DE" sz="2400" dirty="0" err="1">
                <a:solidFill>
                  <a:srgbClr val="000000"/>
                </a:solidFill>
                <a:latin typeface="Calibri Light" panose="020F0302020204030204" pitchFamily="34" charset="0"/>
                <a:cs typeface="Calibri Light" panose="020F0302020204030204" pitchFamily="34" charset="0"/>
              </a:rPr>
              <a:t>haben</a:t>
            </a:r>
            <a:r>
              <a:rPr lang="en-US" altLang="de-DE" sz="2400" dirty="0">
                <a:solidFill>
                  <a:srgbClr val="000000"/>
                </a:solidFill>
                <a:latin typeface="Calibri Light" panose="020F0302020204030204" pitchFamily="34" charset="0"/>
                <a:cs typeface="Calibri Light" panose="020F0302020204030204" pitchFamily="34" charset="0"/>
              </a:rPr>
              <a:t> </a:t>
            </a:r>
            <a:r>
              <a:rPr lang="en-US" altLang="de-DE" sz="2400" dirty="0" err="1">
                <a:solidFill>
                  <a:srgbClr val="000000"/>
                </a:solidFill>
                <a:latin typeface="Calibri Light" panose="020F0302020204030204" pitchFamily="34" charset="0"/>
                <a:cs typeface="Calibri Light" panose="020F0302020204030204" pitchFamily="34" charset="0"/>
              </a:rPr>
              <a:t>Emotionen</a:t>
            </a:r>
            <a:r>
              <a:rPr lang="en-US" altLang="de-DE" sz="2400" dirty="0">
                <a:solidFill>
                  <a:srgbClr val="000000"/>
                </a:solidFill>
                <a:latin typeface="Calibri Light" panose="020F0302020204030204" pitchFamily="34" charset="0"/>
                <a:cs typeface="Calibri Light" panose="020F0302020204030204" pitchFamily="34" charset="0"/>
              </a:rPr>
              <a:t> (</a:t>
            </a:r>
            <a:r>
              <a:rPr lang="en-US" altLang="de-DE" sz="2400" dirty="0" err="1">
                <a:solidFill>
                  <a:srgbClr val="000000"/>
                </a:solidFill>
                <a:latin typeface="Calibri Light" panose="020F0302020204030204" pitchFamily="34" charset="0"/>
                <a:cs typeface="Calibri Light" panose="020F0302020204030204" pitchFamily="34" charset="0"/>
              </a:rPr>
              <a:t>Jak</a:t>
            </a:r>
            <a:r>
              <a:rPr lang="en-US" altLang="de-DE" sz="2400" dirty="0">
                <a:solidFill>
                  <a:srgbClr val="000000"/>
                </a:solidFill>
                <a:latin typeface="Calibri Light" panose="020F0302020204030204" pitchFamily="34" charset="0"/>
                <a:cs typeface="Calibri Light" panose="020F0302020204030204" pitchFamily="34" charset="0"/>
              </a:rPr>
              <a:t>. 2,19: «Die </a:t>
            </a:r>
            <a:r>
              <a:rPr lang="en-US" altLang="de-DE" sz="2400" dirty="0" err="1">
                <a:solidFill>
                  <a:srgbClr val="000000"/>
                </a:solidFill>
                <a:latin typeface="Calibri Light" panose="020F0302020204030204" pitchFamily="34" charset="0"/>
                <a:cs typeface="Calibri Light" panose="020F0302020204030204" pitchFamily="34" charset="0"/>
              </a:rPr>
              <a:t>Dämonen</a:t>
            </a:r>
            <a:r>
              <a:rPr lang="en-US" altLang="de-DE" sz="2400" dirty="0">
                <a:solidFill>
                  <a:srgbClr val="000000"/>
                </a:solidFill>
                <a:latin typeface="Calibri Light" panose="020F0302020204030204" pitchFamily="34" charset="0"/>
                <a:cs typeface="Calibri Light" panose="020F0302020204030204" pitchFamily="34" charset="0"/>
              </a:rPr>
              <a:t> </a:t>
            </a:r>
            <a:r>
              <a:rPr lang="en-US" altLang="de-DE" sz="2400" i="1" dirty="0" err="1">
                <a:solidFill>
                  <a:srgbClr val="000000"/>
                </a:solidFill>
                <a:latin typeface="Calibri Light" panose="020F0302020204030204" pitchFamily="34" charset="0"/>
                <a:cs typeface="Calibri Light" panose="020F0302020204030204" pitchFamily="34" charset="0"/>
              </a:rPr>
              <a:t>zittern</a:t>
            </a:r>
            <a:r>
              <a:rPr lang="en-US" altLang="de-DE" sz="2400" dirty="0">
                <a:solidFill>
                  <a:srgbClr val="000000"/>
                </a:solidFill>
                <a:latin typeface="Calibri Light" panose="020F0302020204030204" pitchFamily="34" charset="0"/>
                <a:cs typeface="Calibri Light" panose="020F0302020204030204" pitchFamily="34" charset="0"/>
              </a:rPr>
              <a:t>…»)</a:t>
            </a:r>
          </a:p>
          <a:p>
            <a:pPr marL="0" indent="0" eaLnBrk="1" hangingPunct="1">
              <a:lnSpc>
                <a:spcPct val="100000"/>
              </a:lnSpc>
              <a:buFont typeface="Arial" pitchFamily="34" charset="0"/>
              <a:buNone/>
            </a:pPr>
            <a:r>
              <a:rPr lang="en-US" altLang="de-DE" sz="2400" dirty="0">
                <a:solidFill>
                  <a:srgbClr val="F0AD00"/>
                </a:solidFill>
                <a:latin typeface="Calibri Light" panose="020F0302020204030204" pitchFamily="34" charset="0"/>
                <a:cs typeface="Calibri Light" panose="020F0302020204030204" pitchFamily="34" charset="0"/>
              </a:rPr>
              <a:t>- </a:t>
            </a:r>
            <a:r>
              <a:rPr lang="en-US" altLang="de-DE" sz="2400" dirty="0" err="1">
                <a:solidFill>
                  <a:srgbClr val="000000"/>
                </a:solidFill>
                <a:latin typeface="Calibri Light" panose="020F0302020204030204" pitchFamily="34" charset="0"/>
                <a:cs typeface="Calibri Light" panose="020F0302020204030204" pitchFamily="34" charset="0"/>
              </a:rPr>
              <a:t>Sie</a:t>
            </a:r>
            <a:r>
              <a:rPr lang="en-US" altLang="de-DE" sz="2400" dirty="0">
                <a:solidFill>
                  <a:srgbClr val="000000"/>
                </a:solidFill>
                <a:latin typeface="Calibri Light" panose="020F0302020204030204" pitchFamily="34" charset="0"/>
                <a:cs typeface="Calibri Light" panose="020F0302020204030204" pitchFamily="34" charset="0"/>
              </a:rPr>
              <a:t> </a:t>
            </a:r>
            <a:r>
              <a:rPr lang="en-US" altLang="de-DE" sz="2400" dirty="0" err="1">
                <a:solidFill>
                  <a:srgbClr val="000000"/>
                </a:solidFill>
                <a:latin typeface="Calibri Light" panose="020F0302020204030204" pitchFamily="34" charset="0"/>
                <a:cs typeface="Calibri Light" panose="020F0302020204030204" pitchFamily="34" charset="0"/>
              </a:rPr>
              <a:t>haben</a:t>
            </a:r>
            <a:r>
              <a:rPr lang="en-US" altLang="de-DE" sz="2400" dirty="0">
                <a:solidFill>
                  <a:srgbClr val="000000"/>
                </a:solidFill>
                <a:latin typeface="Calibri Light" panose="020F0302020204030204" pitchFamily="34" charset="0"/>
                <a:cs typeface="Calibri Light" panose="020F0302020204030204" pitchFamily="34" charset="0"/>
              </a:rPr>
              <a:t> </a:t>
            </a:r>
            <a:r>
              <a:rPr lang="en-US" altLang="de-DE" sz="2400" dirty="0" err="1">
                <a:solidFill>
                  <a:srgbClr val="000000"/>
                </a:solidFill>
                <a:latin typeface="Calibri Light" panose="020F0302020204030204" pitchFamily="34" charset="0"/>
                <a:cs typeface="Calibri Light" panose="020F0302020204030204" pitchFamily="34" charset="0"/>
              </a:rPr>
              <a:t>Intellekt</a:t>
            </a:r>
            <a:r>
              <a:rPr lang="en-US" altLang="de-DE" sz="2400" dirty="0">
                <a:solidFill>
                  <a:srgbClr val="000000"/>
                </a:solidFill>
                <a:latin typeface="Calibri Light" panose="020F0302020204030204" pitchFamily="34" charset="0"/>
                <a:cs typeface="Calibri Light" panose="020F0302020204030204" pitchFamily="34" charset="0"/>
              </a:rPr>
              <a:t> (Mark. 1,24: «</a:t>
            </a:r>
            <a:r>
              <a:rPr lang="en-US" altLang="de-DE" sz="2400" dirty="0" err="1">
                <a:solidFill>
                  <a:srgbClr val="000000"/>
                </a:solidFill>
                <a:latin typeface="Calibri Light" panose="020F0302020204030204" pitchFamily="34" charset="0"/>
                <a:cs typeface="Calibri Light" panose="020F0302020204030204" pitchFamily="34" charset="0"/>
              </a:rPr>
              <a:t>Ich</a:t>
            </a:r>
            <a:r>
              <a:rPr lang="en-US" altLang="de-DE" sz="2400" dirty="0">
                <a:solidFill>
                  <a:srgbClr val="000000"/>
                </a:solidFill>
                <a:latin typeface="Calibri Light" panose="020F0302020204030204" pitchFamily="34" charset="0"/>
                <a:cs typeface="Calibri Light" panose="020F0302020204030204" pitchFamily="34" charset="0"/>
              </a:rPr>
              <a:t> </a:t>
            </a:r>
            <a:r>
              <a:rPr lang="en-US" altLang="de-DE" sz="2400" i="1" dirty="0" err="1">
                <a:solidFill>
                  <a:srgbClr val="000000"/>
                </a:solidFill>
                <a:latin typeface="Calibri Light" panose="020F0302020204030204" pitchFamily="34" charset="0"/>
                <a:cs typeface="Calibri Light" panose="020F0302020204030204" pitchFamily="34" charset="0"/>
              </a:rPr>
              <a:t>kenne</a:t>
            </a:r>
            <a:r>
              <a:rPr lang="en-US" altLang="de-DE" sz="2400" dirty="0">
                <a:solidFill>
                  <a:srgbClr val="000000"/>
                </a:solidFill>
                <a:latin typeface="Calibri Light" panose="020F0302020204030204" pitchFamily="34" charset="0"/>
                <a:cs typeface="Calibri Light" panose="020F0302020204030204" pitchFamily="34" charset="0"/>
              </a:rPr>
              <a:t> dich, Jesus!»)</a:t>
            </a:r>
          </a:p>
          <a:p>
            <a:pPr marL="0" indent="0" eaLnBrk="1" hangingPunct="1">
              <a:lnSpc>
                <a:spcPct val="100000"/>
              </a:lnSpc>
              <a:buFont typeface="Arial" pitchFamily="34" charset="0"/>
              <a:buNone/>
            </a:pPr>
            <a:r>
              <a:rPr lang="en-US" altLang="de-DE" sz="2400" dirty="0">
                <a:solidFill>
                  <a:srgbClr val="F0AD00"/>
                </a:solidFill>
                <a:latin typeface="Calibri Light" panose="020F0302020204030204" pitchFamily="34" charset="0"/>
                <a:cs typeface="Calibri Light" panose="020F0302020204030204" pitchFamily="34" charset="0"/>
              </a:rPr>
              <a:t>- </a:t>
            </a:r>
            <a:r>
              <a:rPr lang="en-US" altLang="de-DE" sz="2400" dirty="0" err="1">
                <a:solidFill>
                  <a:srgbClr val="000000"/>
                </a:solidFill>
                <a:latin typeface="Calibri Light" panose="020F0302020204030204" pitchFamily="34" charset="0"/>
                <a:cs typeface="Calibri Light" panose="020F0302020204030204" pitchFamily="34" charset="0"/>
              </a:rPr>
              <a:t>Sie</a:t>
            </a:r>
            <a:r>
              <a:rPr lang="en-US" altLang="de-DE" sz="2400" dirty="0">
                <a:solidFill>
                  <a:srgbClr val="000000"/>
                </a:solidFill>
                <a:latin typeface="Calibri Light" panose="020F0302020204030204" pitchFamily="34" charset="0"/>
                <a:cs typeface="Calibri Light" panose="020F0302020204030204" pitchFamily="34" charset="0"/>
              </a:rPr>
              <a:t> </a:t>
            </a:r>
            <a:r>
              <a:rPr lang="en-US" altLang="de-DE" sz="2400" dirty="0" err="1">
                <a:solidFill>
                  <a:srgbClr val="000000"/>
                </a:solidFill>
                <a:latin typeface="Calibri Light" panose="020F0302020204030204" pitchFamily="34" charset="0"/>
                <a:cs typeface="Calibri Light" panose="020F0302020204030204" pitchFamily="34" charset="0"/>
              </a:rPr>
              <a:t>haben</a:t>
            </a:r>
            <a:r>
              <a:rPr lang="en-US" altLang="de-DE" sz="2400" dirty="0">
                <a:solidFill>
                  <a:srgbClr val="000000"/>
                </a:solidFill>
                <a:latin typeface="Calibri Light" panose="020F0302020204030204" pitchFamily="34" charset="0"/>
                <a:cs typeface="Calibri Light" panose="020F0302020204030204" pitchFamily="34" charset="0"/>
              </a:rPr>
              <a:t> </a:t>
            </a:r>
            <a:r>
              <a:rPr lang="en-US" altLang="de-DE" sz="2400" dirty="0" err="1">
                <a:solidFill>
                  <a:srgbClr val="000000"/>
                </a:solidFill>
                <a:latin typeface="Calibri Light" panose="020F0302020204030204" pitchFamily="34" charset="0"/>
                <a:cs typeface="Calibri Light" panose="020F0302020204030204" pitchFamily="34" charset="0"/>
              </a:rPr>
              <a:t>ein</a:t>
            </a:r>
            <a:r>
              <a:rPr lang="en-US" altLang="de-DE" sz="2400" dirty="0">
                <a:solidFill>
                  <a:srgbClr val="000000"/>
                </a:solidFill>
                <a:latin typeface="Calibri Light" panose="020F0302020204030204" pitchFamily="34" charset="0"/>
                <a:cs typeface="Calibri Light" panose="020F0302020204030204" pitchFamily="34" charset="0"/>
              </a:rPr>
              <a:t> </a:t>
            </a:r>
            <a:r>
              <a:rPr lang="en-US" altLang="de-DE" sz="2400" dirty="0" err="1">
                <a:solidFill>
                  <a:srgbClr val="000000"/>
                </a:solidFill>
                <a:latin typeface="Calibri Light" panose="020F0302020204030204" pitchFamily="34" charset="0"/>
                <a:cs typeface="Calibri Light" panose="020F0302020204030204" pitchFamily="34" charset="0"/>
              </a:rPr>
              <a:t>Ich-Bewusstsein</a:t>
            </a:r>
            <a:r>
              <a:rPr lang="en-US" altLang="de-DE" sz="2400" dirty="0">
                <a:solidFill>
                  <a:srgbClr val="000000"/>
                </a:solidFill>
                <a:latin typeface="Calibri Light" panose="020F0302020204030204" pitchFamily="34" charset="0"/>
                <a:cs typeface="Calibri Light" panose="020F0302020204030204" pitchFamily="34" charset="0"/>
              </a:rPr>
              <a:t> («Legion </a:t>
            </a:r>
            <a:r>
              <a:rPr lang="en-US" altLang="de-DE" sz="2400" dirty="0" err="1">
                <a:solidFill>
                  <a:srgbClr val="000000"/>
                </a:solidFill>
                <a:latin typeface="Calibri Light" panose="020F0302020204030204" pitchFamily="34" charset="0"/>
                <a:cs typeface="Calibri Light" panose="020F0302020204030204" pitchFamily="34" charset="0"/>
              </a:rPr>
              <a:t>ist</a:t>
            </a:r>
            <a:r>
              <a:rPr lang="en-US" altLang="de-DE" sz="2400" dirty="0">
                <a:solidFill>
                  <a:srgbClr val="000000"/>
                </a:solidFill>
                <a:latin typeface="Calibri Light" panose="020F0302020204030204" pitchFamily="34" charset="0"/>
                <a:cs typeface="Calibri Light" panose="020F0302020204030204" pitchFamily="34" charset="0"/>
              </a:rPr>
              <a:t> </a:t>
            </a:r>
            <a:r>
              <a:rPr lang="en-US" altLang="de-DE" sz="2400" i="1" dirty="0" err="1">
                <a:solidFill>
                  <a:srgbClr val="000000"/>
                </a:solidFill>
                <a:latin typeface="Calibri Light" panose="020F0302020204030204" pitchFamily="34" charset="0"/>
                <a:cs typeface="Calibri Light" panose="020F0302020204030204" pitchFamily="34" charset="0"/>
              </a:rPr>
              <a:t>mein</a:t>
            </a:r>
            <a:r>
              <a:rPr lang="en-US" altLang="de-DE" sz="2400" dirty="0">
                <a:solidFill>
                  <a:srgbClr val="000000"/>
                </a:solidFill>
                <a:latin typeface="Calibri Light" panose="020F0302020204030204" pitchFamily="34" charset="0"/>
                <a:cs typeface="Calibri Light" panose="020F0302020204030204" pitchFamily="34" charset="0"/>
              </a:rPr>
              <a:t> Name»)</a:t>
            </a:r>
          </a:p>
          <a:p>
            <a:pPr marL="0" indent="0" eaLnBrk="1" hangingPunct="1">
              <a:lnSpc>
                <a:spcPct val="110000"/>
              </a:lnSpc>
              <a:spcAft>
                <a:spcPct val="80000"/>
              </a:spcAft>
              <a:buFont typeface="Arial" pitchFamily="34" charset="0"/>
              <a:buNone/>
            </a:pPr>
            <a:r>
              <a:rPr lang="en-US" altLang="de-DE" sz="2400" dirty="0">
                <a:solidFill>
                  <a:srgbClr val="F0AD00"/>
                </a:solidFill>
                <a:latin typeface="Calibri Light" panose="020F0302020204030204" pitchFamily="34" charset="0"/>
                <a:cs typeface="Calibri Light" panose="020F0302020204030204" pitchFamily="34" charset="0"/>
              </a:rPr>
              <a:t>- </a:t>
            </a:r>
            <a:r>
              <a:rPr lang="en-US" altLang="de-DE" sz="2400" dirty="0" err="1">
                <a:solidFill>
                  <a:srgbClr val="000000"/>
                </a:solidFill>
                <a:latin typeface="Calibri Light" panose="020F0302020204030204" pitchFamily="34" charset="0"/>
                <a:cs typeface="Calibri Light" panose="020F0302020204030204" pitchFamily="34" charset="0"/>
              </a:rPr>
              <a:t>Sie</a:t>
            </a:r>
            <a:r>
              <a:rPr lang="en-US" altLang="de-DE" sz="2400" dirty="0">
                <a:solidFill>
                  <a:srgbClr val="000000"/>
                </a:solidFill>
                <a:latin typeface="Calibri Light" panose="020F0302020204030204" pitchFamily="34" charset="0"/>
                <a:cs typeface="Calibri Light" panose="020F0302020204030204" pitchFamily="34" charset="0"/>
              </a:rPr>
              <a:t> </a:t>
            </a:r>
            <a:r>
              <a:rPr lang="en-US" altLang="de-DE" sz="2400" dirty="0" err="1">
                <a:solidFill>
                  <a:srgbClr val="000000"/>
                </a:solidFill>
                <a:latin typeface="Calibri Light" panose="020F0302020204030204" pitchFamily="34" charset="0"/>
                <a:cs typeface="Calibri Light" panose="020F0302020204030204" pitchFamily="34" charset="0"/>
              </a:rPr>
              <a:t>haben</a:t>
            </a:r>
            <a:r>
              <a:rPr lang="en-US" altLang="de-DE" sz="2400" dirty="0">
                <a:solidFill>
                  <a:srgbClr val="000000"/>
                </a:solidFill>
                <a:latin typeface="Calibri Light" panose="020F0302020204030204" pitchFamily="34" charset="0"/>
                <a:cs typeface="Calibri Light" panose="020F0302020204030204" pitchFamily="34" charset="0"/>
              </a:rPr>
              <a:t> </a:t>
            </a:r>
            <a:r>
              <a:rPr lang="en-US" altLang="de-DE" sz="2400" dirty="0" err="1">
                <a:solidFill>
                  <a:srgbClr val="000000"/>
                </a:solidFill>
                <a:latin typeface="Calibri Light" panose="020F0302020204030204" pitchFamily="34" charset="0"/>
                <a:cs typeface="Calibri Light" panose="020F0302020204030204" pitchFamily="34" charset="0"/>
              </a:rPr>
              <a:t>Sprachfähigkeit</a:t>
            </a:r>
            <a:endParaRPr lang="en-US" altLang="de-DE" sz="2400" dirty="0">
              <a:solidFill>
                <a:srgbClr val="000000"/>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4604997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el 1"/>
          <p:cNvSpPr txBox="1">
            <a:spLocks noGrp="1"/>
          </p:cNvSpPr>
          <p:nvPr>
            <p:ph type="title"/>
          </p:nvPr>
        </p:nvSpPr>
        <p:spPr/>
        <p:txBody>
          <a:bodyPr/>
          <a:lstStyle/>
          <a:p>
            <a:pPr eaLnBrk="1" hangingPunct="1"/>
            <a:r>
              <a:rPr lang="de-DE" altLang="de-DE" b="1" dirty="0">
                <a:latin typeface="Calibri Light" pitchFamily="34" charset="0"/>
              </a:rPr>
              <a:t>Arten von Dämonen in der Bibel</a:t>
            </a:r>
          </a:p>
        </p:txBody>
      </p:sp>
      <p:sp>
        <p:nvSpPr>
          <p:cNvPr id="3" name="Textplatzhalter 2"/>
          <p:cNvSpPr txBox="1">
            <a:spLocks noGrp="1"/>
          </p:cNvSpPr>
          <p:nvPr>
            <p:ph type="body" idx="1"/>
          </p:nvPr>
        </p:nvSpPr>
        <p:spPr>
          <a:xfrm>
            <a:off x="483394" y="1801814"/>
            <a:ext cx="7886700" cy="4351337"/>
          </a:xfrm>
        </p:spPr>
        <p:txBody>
          <a:bodyPr/>
          <a:lstStyle/>
          <a:p>
            <a:pPr marL="0" indent="0" eaLnBrk="1" hangingPunct="1">
              <a:lnSpc>
                <a:spcPct val="100000"/>
              </a:lnSpc>
              <a:buFont typeface="Arial" pitchFamily="34" charset="0"/>
              <a:buNone/>
            </a:pPr>
            <a:r>
              <a:rPr lang="en-US" altLang="de-DE" sz="2800" b="1" dirty="0">
                <a:solidFill>
                  <a:srgbClr val="F0AD00"/>
                </a:solidFill>
                <a:latin typeface="+mj-lt"/>
              </a:rPr>
              <a:t>▪ </a:t>
            </a:r>
            <a:r>
              <a:rPr lang="en-US" altLang="de-DE" sz="2800" dirty="0">
                <a:solidFill>
                  <a:srgbClr val="000000"/>
                </a:solidFill>
                <a:latin typeface="+mj-lt"/>
              </a:rPr>
              <a:t>Geist der </a:t>
            </a:r>
            <a:r>
              <a:rPr lang="en-US" altLang="de-DE" sz="2800" dirty="0" err="1">
                <a:solidFill>
                  <a:srgbClr val="000000"/>
                </a:solidFill>
                <a:latin typeface="+mj-lt"/>
              </a:rPr>
              <a:t>Krankheit</a:t>
            </a:r>
            <a:r>
              <a:rPr lang="en-US" altLang="de-DE" sz="2800" dirty="0">
                <a:solidFill>
                  <a:srgbClr val="000000"/>
                </a:solidFill>
                <a:latin typeface="+mj-lt"/>
              </a:rPr>
              <a:t> (</a:t>
            </a:r>
            <a:r>
              <a:rPr lang="en-US" altLang="de-DE" sz="2800" dirty="0" err="1">
                <a:solidFill>
                  <a:srgbClr val="000000"/>
                </a:solidFill>
                <a:latin typeface="+mj-lt"/>
              </a:rPr>
              <a:t>Luk</a:t>
            </a:r>
            <a:r>
              <a:rPr lang="en-US" altLang="de-DE" sz="2800" dirty="0">
                <a:solidFill>
                  <a:srgbClr val="000000"/>
                </a:solidFill>
                <a:latin typeface="+mj-lt"/>
              </a:rPr>
              <a:t>. 13,11, Matt. 12,22)</a:t>
            </a:r>
          </a:p>
          <a:p>
            <a:pPr marL="0" indent="0" eaLnBrk="1" hangingPunct="1">
              <a:lnSpc>
                <a:spcPct val="100000"/>
              </a:lnSpc>
              <a:buFont typeface="Arial" pitchFamily="34" charset="0"/>
              <a:buNone/>
            </a:pPr>
            <a:r>
              <a:rPr lang="en-US" altLang="de-DE" sz="2800" dirty="0">
                <a:solidFill>
                  <a:srgbClr val="F0AD00"/>
                </a:solidFill>
                <a:latin typeface="+mj-lt"/>
              </a:rPr>
              <a:t>▪ </a:t>
            </a:r>
            <a:r>
              <a:rPr lang="en-US" altLang="de-DE" sz="2800" dirty="0">
                <a:solidFill>
                  <a:srgbClr val="000000"/>
                </a:solidFill>
                <a:latin typeface="+mj-lt"/>
              </a:rPr>
              <a:t>Geist der </a:t>
            </a:r>
            <a:r>
              <a:rPr lang="en-US" altLang="de-DE" sz="2800" dirty="0" err="1">
                <a:solidFill>
                  <a:srgbClr val="000000"/>
                </a:solidFill>
                <a:latin typeface="+mj-lt"/>
              </a:rPr>
              <a:t>Eifersucht</a:t>
            </a:r>
            <a:r>
              <a:rPr lang="en-US" altLang="de-DE" sz="2800" dirty="0">
                <a:solidFill>
                  <a:srgbClr val="000000"/>
                </a:solidFill>
                <a:latin typeface="+mj-lt"/>
              </a:rPr>
              <a:t> (4. </a:t>
            </a:r>
            <a:r>
              <a:rPr lang="en-US" altLang="de-DE" sz="2800" dirty="0" err="1">
                <a:solidFill>
                  <a:srgbClr val="000000"/>
                </a:solidFill>
                <a:latin typeface="+mj-lt"/>
              </a:rPr>
              <a:t>Mose</a:t>
            </a:r>
            <a:r>
              <a:rPr lang="en-US" altLang="de-DE" sz="2800" dirty="0">
                <a:solidFill>
                  <a:srgbClr val="000000"/>
                </a:solidFill>
                <a:latin typeface="+mj-lt"/>
              </a:rPr>
              <a:t> 5,14)</a:t>
            </a:r>
          </a:p>
          <a:p>
            <a:pPr marL="0" indent="0" eaLnBrk="1" hangingPunct="1">
              <a:lnSpc>
                <a:spcPct val="100000"/>
              </a:lnSpc>
              <a:buFont typeface="Arial" pitchFamily="34" charset="0"/>
              <a:buNone/>
            </a:pPr>
            <a:r>
              <a:rPr lang="en-US" altLang="de-DE" sz="2800" dirty="0">
                <a:solidFill>
                  <a:srgbClr val="F0AD00"/>
                </a:solidFill>
                <a:latin typeface="+mj-lt"/>
              </a:rPr>
              <a:t>▪ </a:t>
            </a:r>
            <a:r>
              <a:rPr lang="en-US" altLang="de-DE" sz="2800" dirty="0">
                <a:solidFill>
                  <a:srgbClr val="000000"/>
                </a:solidFill>
                <a:latin typeface="+mj-lt"/>
              </a:rPr>
              <a:t>Geist der Angst (1. Sam. 16,14)</a:t>
            </a:r>
          </a:p>
          <a:p>
            <a:pPr marL="0" indent="0" eaLnBrk="1" hangingPunct="1">
              <a:lnSpc>
                <a:spcPct val="100000"/>
              </a:lnSpc>
              <a:buFont typeface="Arial" pitchFamily="34" charset="0"/>
              <a:buNone/>
            </a:pPr>
            <a:r>
              <a:rPr lang="en-US" altLang="de-DE" sz="2800" dirty="0">
                <a:solidFill>
                  <a:srgbClr val="F0AD00"/>
                </a:solidFill>
                <a:latin typeface="+mj-lt"/>
              </a:rPr>
              <a:t>▪ </a:t>
            </a:r>
            <a:r>
              <a:rPr lang="en-US" altLang="de-DE" sz="2800" dirty="0">
                <a:solidFill>
                  <a:srgbClr val="000000"/>
                </a:solidFill>
                <a:latin typeface="+mj-lt"/>
              </a:rPr>
              <a:t>Geist des </a:t>
            </a:r>
            <a:r>
              <a:rPr lang="en-US" altLang="de-DE" sz="2800" dirty="0" err="1">
                <a:solidFill>
                  <a:srgbClr val="000000"/>
                </a:solidFill>
                <a:latin typeface="+mj-lt"/>
              </a:rPr>
              <a:t>Jähzorns</a:t>
            </a:r>
            <a:r>
              <a:rPr lang="en-US" altLang="de-DE" sz="2800" dirty="0">
                <a:solidFill>
                  <a:srgbClr val="000000"/>
                </a:solidFill>
                <a:latin typeface="+mj-lt"/>
              </a:rPr>
              <a:t> (1. Sam. 19,9-10)</a:t>
            </a:r>
          </a:p>
          <a:p>
            <a:pPr marL="0" indent="0" eaLnBrk="1" hangingPunct="1">
              <a:lnSpc>
                <a:spcPct val="100000"/>
              </a:lnSpc>
              <a:buFont typeface="Arial" pitchFamily="34" charset="0"/>
              <a:buNone/>
            </a:pPr>
            <a:r>
              <a:rPr lang="en-US" altLang="de-DE" sz="2800" dirty="0">
                <a:solidFill>
                  <a:srgbClr val="F0AD00"/>
                </a:solidFill>
                <a:latin typeface="+mj-lt"/>
              </a:rPr>
              <a:t>▪ </a:t>
            </a:r>
            <a:r>
              <a:rPr lang="en-US" altLang="de-DE" sz="2800" dirty="0">
                <a:solidFill>
                  <a:srgbClr val="000000"/>
                </a:solidFill>
                <a:latin typeface="+mj-lt"/>
              </a:rPr>
              <a:t>Geist der </a:t>
            </a:r>
            <a:r>
              <a:rPr lang="en-US" altLang="de-DE" sz="2800" dirty="0" err="1">
                <a:solidFill>
                  <a:srgbClr val="000000"/>
                </a:solidFill>
                <a:latin typeface="+mj-lt"/>
              </a:rPr>
              <a:t>Hurerei</a:t>
            </a:r>
            <a:r>
              <a:rPr lang="en-US" altLang="de-DE" sz="2800" dirty="0">
                <a:solidFill>
                  <a:srgbClr val="000000"/>
                </a:solidFill>
                <a:latin typeface="+mj-lt"/>
              </a:rPr>
              <a:t> (Hosea 4,12; 5,4)</a:t>
            </a:r>
          </a:p>
          <a:p>
            <a:pPr marL="0" indent="0" eaLnBrk="1" hangingPunct="1">
              <a:lnSpc>
                <a:spcPct val="100000"/>
              </a:lnSpc>
              <a:buFont typeface="Arial" pitchFamily="34" charset="0"/>
              <a:buNone/>
            </a:pPr>
            <a:r>
              <a:rPr lang="en-US" altLang="de-DE" sz="2800" dirty="0">
                <a:solidFill>
                  <a:srgbClr val="F0AD00"/>
                </a:solidFill>
                <a:latin typeface="+mj-lt"/>
              </a:rPr>
              <a:t>▪ </a:t>
            </a:r>
            <a:r>
              <a:rPr lang="en-US" altLang="de-DE" sz="2800" dirty="0" err="1">
                <a:solidFill>
                  <a:srgbClr val="000000"/>
                </a:solidFill>
                <a:latin typeface="+mj-lt"/>
              </a:rPr>
              <a:t>Lügengeist</a:t>
            </a:r>
            <a:r>
              <a:rPr lang="en-US" altLang="de-DE" sz="2800" dirty="0">
                <a:solidFill>
                  <a:srgbClr val="000000"/>
                </a:solidFill>
                <a:latin typeface="+mj-lt"/>
              </a:rPr>
              <a:t> (2. Chron. 18,22)</a:t>
            </a:r>
          </a:p>
          <a:p>
            <a:pPr marL="0" indent="0" eaLnBrk="1" hangingPunct="1">
              <a:lnSpc>
                <a:spcPct val="110000"/>
              </a:lnSpc>
              <a:spcAft>
                <a:spcPct val="80000"/>
              </a:spcAft>
              <a:buFont typeface="Arial" pitchFamily="34" charset="0"/>
              <a:buNone/>
            </a:pPr>
            <a:r>
              <a:rPr lang="en-US" altLang="de-DE" sz="2800" dirty="0">
                <a:solidFill>
                  <a:srgbClr val="F0AD00"/>
                </a:solidFill>
                <a:latin typeface="+mj-lt"/>
              </a:rPr>
              <a:t>▪ </a:t>
            </a:r>
            <a:r>
              <a:rPr lang="en-US" altLang="de-DE" sz="2800" dirty="0">
                <a:solidFill>
                  <a:srgbClr val="000000"/>
                </a:solidFill>
                <a:latin typeface="+mj-lt"/>
              </a:rPr>
              <a:t>Geist der </a:t>
            </a:r>
            <a:r>
              <a:rPr lang="en-US" altLang="de-DE" sz="2800" dirty="0" err="1">
                <a:solidFill>
                  <a:srgbClr val="000000"/>
                </a:solidFill>
                <a:latin typeface="+mj-lt"/>
              </a:rPr>
              <a:t>Wahrsagerei</a:t>
            </a:r>
            <a:r>
              <a:rPr lang="en-US" altLang="de-DE" sz="2800" dirty="0">
                <a:solidFill>
                  <a:srgbClr val="000000"/>
                </a:solidFill>
                <a:latin typeface="+mj-lt"/>
              </a:rPr>
              <a:t> (</a:t>
            </a:r>
            <a:r>
              <a:rPr lang="en-US" altLang="de-DE" sz="2800" dirty="0" err="1">
                <a:solidFill>
                  <a:srgbClr val="000000"/>
                </a:solidFill>
                <a:latin typeface="+mj-lt"/>
              </a:rPr>
              <a:t>Apg</a:t>
            </a:r>
            <a:r>
              <a:rPr lang="en-US" altLang="de-DE" sz="2800" dirty="0">
                <a:solidFill>
                  <a:srgbClr val="000000"/>
                </a:solidFill>
                <a:latin typeface="+mj-lt"/>
              </a:rPr>
              <a:t>. 16,16)</a:t>
            </a:r>
          </a:p>
        </p:txBody>
      </p:sp>
    </p:spTree>
    <p:extLst>
      <p:ext uri="{BB962C8B-B14F-4D97-AF65-F5344CB8AC3E}">
        <p14:creationId xmlns:p14="http://schemas.microsoft.com/office/powerpoint/2010/main" val="9463105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1540</Words>
  <Application>Microsoft Office PowerPoint</Application>
  <PresentationFormat>Bildschirmpräsentation (4:3)</PresentationFormat>
  <Paragraphs>448</Paragraphs>
  <Slides>73</Slides>
  <Notes>3</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73</vt:i4>
      </vt:variant>
    </vt:vector>
  </HeadingPairs>
  <TitlesOfParts>
    <vt:vector size="78" baseType="lpstr">
      <vt:lpstr>Arial</vt:lpstr>
      <vt:lpstr>Calibri</vt:lpstr>
      <vt:lpstr>Calibri Light</vt:lpstr>
      <vt:lpstr>Corbel</vt:lpstr>
      <vt:lpstr>Larissa</vt:lpstr>
      <vt:lpstr>PowerPoint-Präsentation</vt:lpstr>
      <vt:lpstr>PowerPoint-Präsentation</vt:lpstr>
      <vt:lpstr>PowerPoint-Präsentation</vt:lpstr>
      <vt:lpstr>Kenne deinen Auftrag! Kenne deinen Feind!</vt:lpstr>
      <vt:lpstr>PowerPoint-Präsentation</vt:lpstr>
      <vt:lpstr>PowerPoint-Präsentation</vt:lpstr>
      <vt:lpstr>PowerPoint-Präsentation</vt:lpstr>
      <vt:lpstr>Was sind Dämonen?</vt:lpstr>
      <vt:lpstr>Arten von Dämonen in der Bibel</vt:lpstr>
      <vt:lpstr>PowerPoint-Präsentation</vt:lpstr>
      <vt:lpstr>PowerPoint-Präsentation</vt:lpstr>
      <vt:lpstr>„Anzeichen/Alarmglocken“</vt:lpstr>
      <vt:lpstr>PowerPoint-Präsentation</vt:lpstr>
      <vt:lpstr>PowerPoint-Präsentation</vt:lpstr>
      <vt:lpstr>Nicht alles ist dämonisch</vt:lpstr>
      <vt:lpstr>PowerPoint-Präsentation</vt:lpstr>
      <vt:lpstr>„Einfallstore“</vt:lpstr>
      <vt:lpstr>PowerPoint-Präsentation</vt:lpstr>
      <vt:lpstr>PowerPoint-Präsentation</vt:lpstr>
      <vt:lpstr>PowerPoint-Präsentation</vt:lpstr>
      <vt:lpstr>PowerPoint-Präsentation</vt:lpstr>
      <vt:lpstr>PowerPoint-Präsentation</vt:lpstr>
      <vt:lpstr>PowerPoint-Präsentation</vt:lpstr>
      <vt:lpstr>AC/DC „Hells Bells“</vt:lpstr>
      <vt:lpstr>PowerPoint-Präsentation</vt:lpstr>
      <vt:lpstr>PowerPoint-Präsentation</vt:lpstr>
      <vt:lpstr>PowerPoint-Präsentation</vt:lpstr>
      <vt:lpstr>Können wiedergeboren Christen Dämonisiert sein?</vt:lpstr>
      <vt:lpstr>PowerPoint-Präsentation</vt:lpstr>
      <vt:lpstr>PowerPoint-Präsentation</vt:lpstr>
      <vt:lpstr>Beispiel aus der Bibel…</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Befreiung praktisch Teil 1 (Wie bete ich)</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Befreiung praktisch Teil 2 (ganzheitliche/nachhaltige Vorgehensweise)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Frei bleiben!</vt:lpstr>
      <vt:lpstr>PowerPoint-Präsentation</vt:lpstr>
      <vt:lpstr>PowerPoint-Präsentation</vt:lpstr>
      <vt:lpstr>PowerPoint-Präsentation</vt:lpstr>
      <vt:lpstr>PowerPoint-Präsentation</vt:lpstr>
      <vt:lpstr>PowerPoint-Präsentation</vt:lpstr>
      <vt:lpstr>PowerPoint-Präsentation</vt:lpstr>
      <vt:lpstr>Fragen???</vt:lpstr>
      <vt:lpstr>Flüche… „brechen“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Silvia Dahlke</dc:creator>
  <cp:lastModifiedBy>User</cp:lastModifiedBy>
  <cp:revision>61</cp:revision>
  <dcterms:created xsi:type="dcterms:W3CDTF">2018-11-07T10:44:56Z</dcterms:created>
  <dcterms:modified xsi:type="dcterms:W3CDTF">2019-11-15T20:39:00Z</dcterms:modified>
</cp:coreProperties>
</file>